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6858000" cy="9144000"/>
  <p:embeddedFontLst>
    <p:embeddedFont>
      <p:font typeface="Garamond"/>
      <p:regular r:id="rId29"/>
      <p:bold r:id="rId30"/>
      <p:italic r:id="rId31"/>
      <p:boldItalic r:id="rId32"/>
    </p:embeddedFont>
    <p:embeddedFont>
      <p:font typeface="Federo"/>
      <p:regular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gcjCRctN+f7JiIbmkCJKe8mfj5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10134B-E3A3-4302-94AB-EF0A4BECF59E}">
  <a:tblStyle styleId="{2110134B-E3A3-4302-94AB-EF0A4BECF59E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3">
              <a:alpha val="40000"/>
            </a:schemeClr>
          </a:solidFill>
        </a:fill>
      </a:tcStyle>
    </a:band1H>
    <a:band2H>
      <a:tcTxStyle b="off" i="off"/>
    </a:band2H>
    <a:band1V>
      <a:tcTxStyle b="off" i="off"/>
      <a:tcStyle>
        <a:tcBdr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3"/>
          </a:solidFill>
        </a:fill>
      </a:tcStyle>
    </a:firstRow>
    <a:neCell>
      <a:tcTxStyle b="off" i="off"/>
    </a:neCell>
    <a:nwCell>
      <a:tcTxStyle b="off" i="off"/>
    </a:nwCell>
  </a:tblStyle>
  <a:tblStyle styleId="{70528834-B162-467C-8A2E-3319DCAC1F0B}" styleName="Table_1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2">
              <a:alpha val="40000"/>
            </a:schemeClr>
          </a:solidFill>
        </a:fill>
      </a:tcStyle>
    </a:band1H>
    <a:band2H>
      <a:tcTxStyle b="off" i="off"/>
    </a:band2H>
    <a:band1V>
      <a:tcTxStyle b="off" i="off"/>
      <a:tcStyle>
        <a:tcBdr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2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Garamon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Garamond-italic.fntdata"/><Relationship Id="rId30" Type="http://schemas.openxmlformats.org/officeDocument/2006/relationships/font" Target="fonts/Garamond-bold.fntdata"/><Relationship Id="rId11" Type="http://schemas.openxmlformats.org/officeDocument/2006/relationships/slide" Target="slides/slide5.xml"/><Relationship Id="rId33" Type="http://schemas.openxmlformats.org/officeDocument/2006/relationships/font" Target="fonts/Federo-regular.fntdata"/><Relationship Id="rId10" Type="http://schemas.openxmlformats.org/officeDocument/2006/relationships/slide" Target="slides/slide4.xml"/><Relationship Id="rId32" Type="http://schemas.openxmlformats.org/officeDocument/2006/relationships/font" Target="fonts/Garamond-bold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6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935418d69_0_1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935418d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37935418d69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4" name="Google Shape;37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6" name="Google Shape;44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8" name="Google Shape;28;p46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411"/>
              </a:schemeClr>
            </a:solidFill>
            <a:ln>
              <a:noFill/>
            </a:ln>
          </p:spPr>
        </p:sp>
        <p:cxnSp>
          <p:nvCxnSpPr>
            <p:cNvPr id="29" name="Google Shape;29;p4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1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" name="Google Shape;30;p4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1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" name="Google Shape;31;p4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32" name="Google Shape;32;p4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3" name="Google Shape;33;p4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32E57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2E57">
                <a:alpha val="49411"/>
              </a:srgbClr>
            </a:solidFill>
            <a:ln>
              <a:noFill/>
            </a:ln>
          </p:spPr>
        </p:sp>
        <p:sp>
          <p:nvSpPr>
            <p:cNvPr id="35" name="Google Shape;35;p4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</p:sp>
        <p:sp>
          <p:nvSpPr>
            <p:cNvPr id="36" name="Google Shape;36;p4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7" name="Google Shape;37;p4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32E57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46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6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4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7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7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5" name="Google Shape;95;p57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6" name="Google Shape;96;p5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8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8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58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3" name="Google Shape;103;p5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5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9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9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5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0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0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5" name="Google Shape;115;p60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6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6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6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4882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4882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1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1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6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6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2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62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1" name="Google Shape;131;p6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6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6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6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4882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4882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3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63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9" name="Google Shape;139;p63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0" name="Google Shape;140;p6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6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64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6" name="Google Shape;146;p6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6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6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5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65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52" name="Google Shape;152;p6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6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6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0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75" name="Google Shape;175;p5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5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0" name="Google Shape;50;p4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/>
        </p:txBody>
      </p:sp>
      <p:sp>
        <p:nvSpPr>
          <p:cNvPr id="55" name="Google Shape;55;p5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9pPr>
          </a:lstStyle>
          <a:p/>
        </p:txBody>
      </p:sp>
      <p:sp>
        <p:nvSpPr>
          <p:cNvPr id="56" name="Google Shape;56;p5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9pPr>
          </a:lstStyle>
          <a:p/>
        </p:txBody>
      </p:sp>
      <p:sp>
        <p:nvSpPr>
          <p:cNvPr id="57" name="Google Shape;57;p5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/>
        </p:txBody>
      </p:sp>
      <p:sp>
        <p:nvSpPr>
          <p:cNvPr id="60" name="Google Shape;60;p52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" name="Google Shape;61;p52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62" name="Google Shape;62;p5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9pPr>
          </a:lstStyle>
          <a:p/>
        </p:txBody>
      </p:sp>
      <p:sp>
        <p:nvSpPr>
          <p:cNvPr id="63" name="Google Shape;63;p5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9pPr>
          </a:lstStyle>
          <a:p/>
        </p:txBody>
      </p:sp>
      <p:sp>
        <p:nvSpPr>
          <p:cNvPr id="64" name="Google Shape;64;p5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3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5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4" name="Google Shape;74;p5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5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5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1" name="Google Shape;81;p55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2" name="Google Shape;82;p55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3" name="Google Shape;83;p55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4" name="Google Shape;84;p5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4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1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4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1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4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14" name="Google Shape;14;p4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4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32E57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4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2E57">
                <a:alpha val="49411"/>
              </a:srgbClr>
            </a:solidFill>
            <a:ln>
              <a:noFill/>
            </a:ln>
          </p:spPr>
        </p:sp>
        <p:sp>
          <p:nvSpPr>
            <p:cNvPr id="17" name="Google Shape;17;p4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</p:sp>
        <p:sp>
          <p:nvSpPr>
            <p:cNvPr id="18" name="Google Shape;18;p4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4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32E57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4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5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4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4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4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4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7" name="Google Shape;157;p4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1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" name="Google Shape;158;p4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1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9" name="Google Shape;159;p4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160" name="Google Shape;160;p4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61" name="Google Shape;161;p4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32E57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2E57">
                <a:alpha val="49411"/>
              </a:srgbClr>
            </a:solidFill>
            <a:ln>
              <a:noFill/>
            </a:ln>
          </p:spPr>
        </p:sp>
        <p:sp>
          <p:nvSpPr>
            <p:cNvPr id="163" name="Google Shape;163;p4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</p:sp>
        <p:sp>
          <p:nvSpPr>
            <p:cNvPr id="164" name="Google Shape;164;p4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65" name="Google Shape;165;p4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32E57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4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4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9" name="Google Shape;169;p4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0" name="Google Shape;170;p4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1" name="Google Shape;171;p4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ampustours.com/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29.png"/><Relationship Id="rId6" Type="http://schemas.openxmlformats.org/officeDocument/2006/relationships/image" Target="../media/image18.jpg"/><Relationship Id="rId7" Type="http://schemas.openxmlformats.org/officeDocument/2006/relationships/hyperlink" Target="https://www.uaa.alaska.edu/students/career/events/anchorage-ak-college-career-fair.cshtml" TargetMode="External"/><Relationship Id="rId8" Type="http://schemas.openxmlformats.org/officeDocument/2006/relationships/hyperlink" Target="https://forms.gle/ZVV6SUcbPnN49iZJ7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tudentaid.gov/apply-for-aid/fafsa/filling-out" TargetMode="External"/><Relationship Id="rId4" Type="http://schemas.openxmlformats.org/officeDocument/2006/relationships/hyperlink" Target="https://studentaid.gov/apply-for-aid/fafsa/filling-out" TargetMode="External"/><Relationship Id="rId9" Type="http://schemas.openxmlformats.org/officeDocument/2006/relationships/image" Target="../media/image16.png"/><Relationship Id="rId5" Type="http://schemas.openxmlformats.org/officeDocument/2006/relationships/hyperlink" Target="https://studentaid.gov/apply-for-aid/fafsa/filling-out" TargetMode="External"/><Relationship Id="rId6" Type="http://schemas.openxmlformats.org/officeDocument/2006/relationships/hyperlink" Target="https://studentaid.gov/h/understand-aid/how-aid-works" TargetMode="External"/><Relationship Id="rId7" Type="http://schemas.openxmlformats.org/officeDocument/2006/relationships/hyperlink" Target="https://studentaid.gov/understand-aid/types" TargetMode="External"/><Relationship Id="rId8" Type="http://schemas.openxmlformats.org/officeDocument/2006/relationships/hyperlink" Target="https://www.fastweb.com/nfs/fastweb/static/PDFs/bulletins/FAFSA_Step_by_Step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asdk12.org/scholarships" TargetMode="External"/><Relationship Id="rId4" Type="http://schemas.openxmlformats.org/officeDocument/2006/relationships/hyperlink" Target="https://acpe.alaska.gov/PLANNING/AKCI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hyperlink" Target="https://www.collegeboard.org/" TargetMode="External"/><Relationship Id="rId5" Type="http://schemas.openxmlformats.org/officeDocument/2006/relationships/hyperlink" Target="http://www.fastweb.com/" TargetMode="External"/><Relationship Id="rId6" Type="http://schemas.openxmlformats.org/officeDocument/2006/relationships/hyperlink" Target="https://www.scholarships.com/" TargetMode="External"/><Relationship Id="rId7" Type="http://schemas.openxmlformats.org/officeDocument/2006/relationships/hyperlink" Target="http://www.collegenet.com/" TargetMode="External"/><Relationship Id="rId8" Type="http://schemas.openxmlformats.org/officeDocument/2006/relationships/hyperlink" Target="http://www.frontiertutoring.co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hyperlink" Target="https://acpe.alaska.gov/Portals/0/APS/Pubs/APS_Approved_Institutions_and_Programs_Updated_July_2024.pdf" TargetMode="External"/><Relationship Id="rId5" Type="http://schemas.openxmlformats.org/officeDocument/2006/relationships/hyperlink" Target="https://acpe.alaska.gov/financial-aid/ak-performance-scholarship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hyperlink" Target="https://www.wiche.edu/tuition-savings/wue/" TargetMode="External"/><Relationship Id="rId5" Type="http://schemas.openxmlformats.org/officeDocument/2006/relationships/hyperlink" Target="https://www.wiche.edu/tuition-savings/wue/" TargetMode="External"/><Relationship Id="rId6" Type="http://schemas.openxmlformats.org/officeDocument/2006/relationships/hyperlink" Target="https://www.wiche.edu/tuition-savings/wue/" TargetMode="Externa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hyperlink" Target="http://fs.ncaa.org/Docs/eligibility_center/Student_Resources/Registration_Checklist.pdf" TargetMode="External"/><Relationship Id="rId10" Type="http://schemas.openxmlformats.org/officeDocument/2006/relationships/image" Target="../media/image25.png"/><Relationship Id="rId13" Type="http://schemas.openxmlformats.org/officeDocument/2006/relationships/hyperlink" Target="http://fs.ncaa.org/Docs/eligibility_center/Student_Resources/CBSA.pdf" TargetMode="External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eb3.ncaa.org/ecwr3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fs.ncaa.org/Docs/eligibility_center/Student_Resources/IE_Brochure.pdf" TargetMode="External"/><Relationship Id="rId15" Type="http://schemas.openxmlformats.org/officeDocument/2006/relationships/hyperlink" Target="http://fs.ncaa.org/Docs/eligibility_center/DI_and_DII_Worksheet.pdf" TargetMode="External"/><Relationship Id="rId14" Type="http://schemas.openxmlformats.org/officeDocument/2006/relationships/image" Target="../media/image19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5" Type="http://schemas.openxmlformats.org/officeDocument/2006/relationships/hyperlink" Target="http://fs.ncaa.org/Docs/eligibility_center/Student_Resources/DI_ReqsFactSheet.pdf" TargetMode="External"/><Relationship Id="rId6" Type="http://schemas.openxmlformats.org/officeDocument/2006/relationships/image" Target="../media/image14.png"/><Relationship Id="rId7" Type="http://schemas.openxmlformats.org/officeDocument/2006/relationships/hyperlink" Target="http://fs.ncaa.org/Docs/eligibility_center/Student_Resources/DII_ReqsFactSheet.pdf" TargetMode="External"/><Relationship Id="rId8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google.com/spreadsheets/d/1E996bZwGWkGriu0VIM8oHAJFBA8KCmhMqANAXZti0MU/edit?usp=sharing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hyperlink" Target="https://www.asdk12.org/domain/4433" TargetMode="External"/><Relationship Id="rId5" Type="http://schemas.openxmlformats.org/officeDocument/2006/relationships/hyperlink" Target="https://www.asdk12.org/domain/4433" TargetMode="External"/><Relationship Id="rId6" Type="http://schemas.openxmlformats.org/officeDocument/2006/relationships/image" Target="../media/image26.png"/><Relationship Id="rId7" Type="http://schemas.openxmlformats.org/officeDocument/2006/relationships/hyperlink" Target="https://www.asdk12.org/domain/3310" TargetMode="External"/><Relationship Id="rId8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2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chartercollege.edu/" TargetMode="External"/><Relationship Id="rId10" Type="http://schemas.openxmlformats.org/officeDocument/2006/relationships/hyperlink" Target="https://www.alaskacareercollege.edu/" TargetMode="External"/><Relationship Id="rId13" Type="http://schemas.openxmlformats.org/officeDocument/2006/relationships/hyperlink" Target="mailto:kristina.elliot@us.af.mil" TargetMode="External"/><Relationship Id="rId12" Type="http://schemas.openxmlformats.org/officeDocument/2006/relationships/hyperlink" Target="http://aklt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uaa.alaska.edu/admissions/" TargetMode="External"/><Relationship Id="rId4" Type="http://schemas.openxmlformats.org/officeDocument/2006/relationships/hyperlink" Target="https://uas.alaska.edu/apply/index.html" TargetMode="External"/><Relationship Id="rId9" Type="http://schemas.openxmlformats.org/officeDocument/2006/relationships/hyperlink" Target="https://acpe.alaska.gov/PLANNING/AKCIS" TargetMode="External"/><Relationship Id="rId15" Type="http://schemas.openxmlformats.org/officeDocument/2006/relationships/hyperlink" Target="mailto:matthew.r.kuhl.mil@mail.mil" TargetMode="External"/><Relationship Id="rId14" Type="http://schemas.openxmlformats.org/officeDocument/2006/relationships/hyperlink" Target="mailto:rico.h.velacruz1@navy.mil" TargetMode="External"/><Relationship Id="rId5" Type="http://schemas.openxmlformats.org/officeDocument/2006/relationships/hyperlink" Target="https://uaf.edu/admissions/" TargetMode="External"/><Relationship Id="rId6" Type="http://schemas.openxmlformats.org/officeDocument/2006/relationships/hyperlink" Target="https://nitalaska.com/" TargetMode="External"/><Relationship Id="rId7" Type="http://schemas.openxmlformats.org/officeDocument/2006/relationships/hyperlink" Target="https://www.alaskapacific.edu/panels/office-of-admissions/" TargetMode="External"/><Relationship Id="rId8" Type="http://schemas.openxmlformats.org/officeDocument/2006/relationships/hyperlink" Target="https://avtec.edu/" TargetMode="External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astweb.com/nfs/fastweb/static/PDFs/bulletins/Scholarship-Guide.pdf" TargetMode="External"/><Relationship Id="rId10" Type="http://schemas.openxmlformats.org/officeDocument/2006/relationships/hyperlink" Target="https://www.fastweb.com/nfs/fastweb/static/PDFs/bulletins/Financial-Aid-Tips-QRG.pdf" TargetMode="External"/><Relationship Id="rId13" Type="http://schemas.openxmlformats.org/officeDocument/2006/relationships/hyperlink" Target="https://collegescorecard.ed.gov/" TargetMode="External"/><Relationship Id="rId12" Type="http://schemas.openxmlformats.org/officeDocument/2006/relationships/hyperlink" Target="https://www.fastweb.com/nfs/fastweb/static/PDFs/bulletins/Key%20Scholarship%20Application%20Information.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fastweb.com/nfs/fastweb/static/PDFs/bulletins/Admissions-Time-Line.pdf" TargetMode="External"/><Relationship Id="rId4" Type="http://schemas.openxmlformats.org/officeDocument/2006/relationships/hyperlink" Target="https://www.fastweb.com/nfs/fastweb/static/PDFs/bulletins/Admissions-Time-Line.pdf" TargetMode="External"/><Relationship Id="rId9" Type="http://schemas.openxmlformats.org/officeDocument/2006/relationships/hyperlink" Target="https://www.fastweb.com/nfs/fastweb/static/PDFs/bulletins/Evaluating%20Financial%20Aid%20Award%20Letters.pdf" TargetMode="External"/><Relationship Id="rId15" Type="http://schemas.openxmlformats.org/officeDocument/2006/relationships/hyperlink" Target="https://www.fastweb.com/nfs/fastweb/static/PDFs/bulletins/Web-Resources-Guide.pdf" TargetMode="External"/><Relationship Id="rId14" Type="http://schemas.openxmlformats.org/officeDocument/2006/relationships/hyperlink" Target="https://servicehscounseling.weebly.com/uploads/1/1/7/2/117282159/essay_tips.pdf" TargetMode="External"/><Relationship Id="rId5" Type="http://schemas.openxmlformats.org/officeDocument/2006/relationships/hyperlink" Target="https://www.fastweb.com/nfs/fastweb/static/PDFs/bulletins/Admissions-Time-Line.pdf" TargetMode="External"/><Relationship Id="rId6" Type="http://schemas.openxmlformats.org/officeDocument/2006/relationships/hyperlink" Target="https://www.fastweb.com/nfs/fastweb/static/PDFs/bulletins/Admissions-Time-Line.pdf" TargetMode="External"/><Relationship Id="rId7" Type="http://schemas.openxmlformats.org/officeDocument/2006/relationships/hyperlink" Target="https://www.fastweb.com/nfs/fastweb/static/PDFs/bulletins/Admissions-Time-Line.pdf" TargetMode="External"/><Relationship Id="rId8" Type="http://schemas.openxmlformats.org/officeDocument/2006/relationships/hyperlink" Target="https://www.fastweb.com/nfs/fastweb/static/PDFs/bulletins/Quick-Guide-to-Financial-Aid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birtz_jennifer@asdk12.org" TargetMode="External"/><Relationship Id="rId4" Type="http://schemas.openxmlformats.org/officeDocument/2006/relationships/hyperlink" Target="mailto:witte_cari@asdk12.org" TargetMode="External"/><Relationship Id="rId9" Type="http://schemas.openxmlformats.org/officeDocument/2006/relationships/image" Target="../media/image1.png"/><Relationship Id="rId5" Type="http://schemas.openxmlformats.org/officeDocument/2006/relationships/hyperlink" Target="mailto:spano_christina@asdk12.org" TargetMode="External"/><Relationship Id="rId6" Type="http://schemas.openxmlformats.org/officeDocument/2006/relationships/hyperlink" Target="mailto:laret_sally@asdk12.org" TargetMode="External"/><Relationship Id="rId7" Type="http://schemas.openxmlformats.org/officeDocument/2006/relationships/hyperlink" Target="mailto:Laret_Sally@asdk12.org" TargetMode="External"/><Relationship Id="rId8" Type="http://schemas.openxmlformats.org/officeDocument/2006/relationships/hyperlink" Target="mailto:Laret_Sally@asdk12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asdk12.org/domain/1869" TargetMode="External"/><Relationship Id="rId4" Type="http://schemas.openxmlformats.org/officeDocument/2006/relationships/hyperlink" Target="https://www.asdk12.org/domain/1869" TargetMode="External"/><Relationship Id="rId5" Type="http://schemas.openxmlformats.org/officeDocument/2006/relationships/hyperlink" Target="https://www.asdk12.org/domain/1869" TargetMode="External"/><Relationship Id="rId6" Type="http://schemas.openxmlformats.org/officeDocument/2006/relationships/hyperlink" Target="https://www.asdk12.org/domain/1869" TargetMode="External"/><Relationship Id="rId7" Type="http://schemas.openxmlformats.org/officeDocument/2006/relationships/hyperlink" Target="https://www.asdk12.org/domain/1869" TargetMode="External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hyperlink" Target="https://anchorageak.scriborder.com/" TargetMode="External"/><Relationship Id="rId5" Type="http://schemas.openxmlformats.org/officeDocument/2006/relationships/image" Target="../media/image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collegeboard.org/" TargetMode="External"/><Relationship Id="rId4" Type="http://schemas.openxmlformats.org/officeDocument/2006/relationships/hyperlink" Target="https://www.collegeboard.or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hyperlink" Target="https://www.asvabprogram.com/" TargetMode="External"/><Relationship Id="rId5" Type="http://schemas.openxmlformats.org/officeDocument/2006/relationships/hyperlink" Target="https://www.frontiertutoring.com/practicetest" TargetMode="External"/><Relationship Id="rId6" Type="http://schemas.openxmlformats.org/officeDocument/2006/relationships/hyperlink" Target="https://www.frontiertutoring.com/practicetest" TargetMode="External"/><Relationship Id="rId7" Type="http://schemas.openxmlformats.org/officeDocument/2006/relationships/hyperlink" Target="https://www.frontiertutoring.com/practicetest" TargetMode="External"/><Relationship Id="rId8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hyperlink" Target="https://www.asdk12.org/domain/1869" TargetMode="External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olf looking at the camera&#10;&#10;Description automatically generated with medium confidence" id="182" name="Google Shape;182;p1"/>
          <p:cNvPicPr preferRelativeResize="0"/>
          <p:nvPr/>
        </p:nvPicPr>
        <p:blipFill rotWithShape="1">
          <a:blip r:embed="rId3">
            <a:alphaModFix/>
          </a:blip>
          <a:srcRect b="1466" l="13052" r="1578" t="0"/>
          <a:stretch/>
        </p:blipFill>
        <p:spPr>
          <a:xfrm>
            <a:off x="4269854" y="-1"/>
            <a:ext cx="7922146" cy="6858001"/>
          </a:xfrm>
          <a:custGeom>
            <a:rect b="b" l="l" r="r" t="t"/>
            <a:pathLst>
              <a:path extrusionOk="0" h="6858001" w="7922146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3" name="Google Shape;183;p1"/>
          <p:cNvSpPr txBox="1"/>
          <p:nvPr>
            <p:ph type="ctrTitle"/>
          </p:nvPr>
        </p:nvSpPr>
        <p:spPr>
          <a:xfrm>
            <a:off x="497487" y="2013484"/>
            <a:ext cx="4605097" cy="2939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Garamond"/>
              <a:buNone/>
            </a:pPr>
            <a:r>
              <a:rPr b="1" lang="en-US" sz="5600">
                <a:latin typeface="Federo"/>
                <a:ea typeface="Federo"/>
                <a:cs typeface="Federo"/>
                <a:sym typeface="Federo"/>
              </a:rPr>
              <a:t>ERHS – </a:t>
            </a:r>
            <a:br>
              <a:rPr b="1" lang="en-US" sz="5600">
                <a:latin typeface="Federo"/>
                <a:ea typeface="Federo"/>
                <a:cs typeface="Federo"/>
                <a:sym typeface="Federo"/>
              </a:rPr>
            </a:br>
            <a:r>
              <a:rPr b="1" lang="en-US" sz="5600">
                <a:latin typeface="Federo"/>
                <a:ea typeface="Federo"/>
                <a:cs typeface="Federo"/>
                <a:sym typeface="Federo"/>
              </a:rPr>
              <a:t>Senior Year</a:t>
            </a:r>
            <a:br>
              <a:rPr b="1" lang="en-US" sz="5600">
                <a:latin typeface="Federo"/>
                <a:ea typeface="Federo"/>
                <a:cs typeface="Federo"/>
                <a:sym typeface="Federo"/>
              </a:rPr>
            </a:br>
            <a:r>
              <a:rPr b="1" lang="en-US" sz="6200">
                <a:solidFill>
                  <a:schemeClr val="accent3"/>
                </a:solidFill>
                <a:latin typeface="Federo"/>
                <a:ea typeface="Federo"/>
                <a:cs typeface="Federo"/>
                <a:sym typeface="Federo"/>
              </a:rPr>
              <a:t>Class of 2026</a:t>
            </a:r>
            <a:endParaRPr b="1" sz="6200">
              <a:solidFill>
                <a:schemeClr val="accent3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cxnSp>
        <p:nvCxnSpPr>
          <p:cNvPr id="184" name="Google Shape;184;p1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1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1"/>
          <p:cNvSpPr/>
          <p:nvPr/>
        </p:nvSpPr>
        <p:spPr>
          <a:xfrm>
            <a:off x="9181476" y="-8467"/>
            <a:ext cx="3007349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</p:sp>
      <p:sp>
        <p:nvSpPr>
          <p:cNvPr id="187" name="Google Shape;187;p1"/>
          <p:cNvSpPr/>
          <p:nvPr/>
        </p:nvSpPr>
        <p:spPr>
          <a:xfrm>
            <a:off x="9603442" y="-8467"/>
            <a:ext cx="2588558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188" name="Google Shape;188;p1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9334500" y="-8467"/>
            <a:ext cx="2854326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46274"/>
            </a:srgbClr>
          </a:solidFill>
          <a:ln>
            <a:noFill/>
          </a:ln>
        </p:spPr>
      </p:sp>
      <p:sp>
        <p:nvSpPr>
          <p:cNvPr id="190" name="Google Shape;190;p1"/>
          <p:cNvSpPr/>
          <p:nvPr/>
        </p:nvSpPr>
        <p:spPr>
          <a:xfrm>
            <a:off x="10898730" y="-8467"/>
            <a:ext cx="1290094" cy="6866467"/>
          </a:xfrm>
          <a:custGeom>
            <a:rect b="b" l="l" r="r" t="t"/>
            <a:pathLst>
              <a:path extrusionOk="0" h="6858000" w="1290094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4882D8">
              <a:alpha val="69411"/>
            </a:srgbClr>
          </a:solidFill>
          <a:ln>
            <a:noFill/>
          </a:ln>
        </p:spPr>
      </p:sp>
      <p:sp>
        <p:nvSpPr>
          <p:cNvPr id="191" name="Google Shape;191;p1"/>
          <p:cNvSpPr/>
          <p:nvPr/>
        </p:nvSpPr>
        <p:spPr>
          <a:xfrm>
            <a:off x="10938999" y="-8467"/>
            <a:ext cx="1249825" cy="6866467"/>
          </a:xfrm>
          <a:custGeom>
            <a:rect b="b" l="l" r="r" t="t"/>
            <a:pathLst>
              <a:path extrusionOk="0" h="6858000" w="1249825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313"/>
            </a:schemeClr>
          </a:solidFill>
          <a:ln>
            <a:noFill/>
          </a:ln>
        </p:spPr>
      </p:sp>
      <p:sp>
        <p:nvSpPr>
          <p:cNvPr id="192" name="Google Shape;192;p1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/>
          <p:nvPr>
            <p:ph type="title"/>
          </p:nvPr>
        </p:nvSpPr>
        <p:spPr>
          <a:xfrm>
            <a:off x="5056464" y="444850"/>
            <a:ext cx="4588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1" lang="en-US">
                <a:latin typeface="Federo"/>
                <a:ea typeface="Federo"/>
                <a:cs typeface="Federo"/>
                <a:sym typeface="Federo"/>
              </a:rPr>
              <a:t>-College Applications-</a:t>
            </a:r>
            <a:endParaRPr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82" name="Google Shape;282;p12"/>
          <p:cNvSpPr txBox="1"/>
          <p:nvPr>
            <p:ph idx="1" type="body"/>
          </p:nvPr>
        </p:nvSpPr>
        <p:spPr>
          <a:xfrm>
            <a:off x="4807612" y="1118300"/>
            <a:ext cx="4767600" cy="54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Narrow down the schools you want to apply to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70"/>
              <a:buChar char="•"/>
            </a:pPr>
            <a:r>
              <a:rPr lang="en-US" sz="1800">
                <a:solidFill>
                  <a:schemeClr val="dk1"/>
                </a:solidFill>
              </a:rPr>
              <a:t>If you are not able to visit prospective schools in person, check out the many </a:t>
            </a:r>
            <a:r>
              <a:rPr lang="en-US" sz="18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virtual tours </a:t>
            </a:r>
            <a:r>
              <a:rPr lang="en-US" sz="1800">
                <a:solidFill>
                  <a:schemeClr val="dk1"/>
                </a:solidFill>
              </a:rPr>
              <a:t>available online!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>
                <a:solidFill>
                  <a:schemeClr val="dk1"/>
                </a:solidFill>
              </a:rPr>
              <a:t>Look at application deadlines and requirements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840"/>
              <a:buChar char="•"/>
            </a:pPr>
            <a:r>
              <a:rPr lang="en-US" sz="1800">
                <a:solidFill>
                  <a:schemeClr val="dk1"/>
                </a:solidFill>
              </a:rPr>
              <a:t>Plan ahead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800">
                <a:solidFill>
                  <a:schemeClr val="dk1"/>
                </a:solidFill>
              </a:rPr>
              <a:t> deadlines are often late November, early December.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>
                <a:solidFill>
                  <a:schemeClr val="dk1"/>
                </a:solidFill>
              </a:rPr>
              <a:t>If asked by the college/university, it is a good idea to waive your right to see counselor/teacher recommendations (FERPA waiver).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>
                <a:solidFill>
                  <a:schemeClr val="dk1"/>
                </a:solidFill>
              </a:rPr>
              <a:t>If you apply through Common App/Send EDU/or other similar site, please let your counselor know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-US">
                <a:solidFill>
                  <a:schemeClr val="dk1"/>
                </a:solidFill>
              </a:rPr>
              <a:t>so we can make sure your recommendations are complete.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Top view of school supplies, headset, and iPad on a white surface" id="283" name="Google Shape;283;p12"/>
          <p:cNvPicPr preferRelativeResize="0"/>
          <p:nvPr/>
        </p:nvPicPr>
        <p:blipFill rotWithShape="1">
          <a:blip r:embed="rId4">
            <a:alphaModFix/>
          </a:blip>
          <a:srcRect b="-2" l="0" r="47489" t="0"/>
          <a:stretch/>
        </p:blipFill>
        <p:spPr>
          <a:xfrm>
            <a:off x="-109875" y="0"/>
            <a:ext cx="5233111" cy="6858000"/>
          </a:xfrm>
          <a:custGeom>
            <a:rect b="b" l="l" r="r" t="t"/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84" name="Google Shape;284;p12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3"/>
          <p:cNvGrpSpPr/>
          <p:nvPr/>
        </p:nvGrpSpPr>
        <p:grpSpPr>
          <a:xfrm>
            <a:off x="-20569" y="1786"/>
            <a:ext cx="12229962" cy="6856214"/>
            <a:chOff x="-15736" y="0"/>
            <a:chExt cx="12229962" cy="6856214"/>
          </a:xfrm>
        </p:grpSpPr>
        <p:pic>
          <p:nvPicPr>
            <p:cNvPr id="290" name="Google Shape;290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1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92" name="Google Shape;292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Text, qr code&#10;&#10;Description automatically generated" id="294" name="Google Shape;294;p13"/>
          <p:cNvPicPr preferRelativeResize="0"/>
          <p:nvPr/>
        </p:nvPicPr>
        <p:blipFill rotWithShape="1">
          <a:blip r:embed="rId6">
            <a:alphaModFix/>
          </a:blip>
          <a:srcRect b="44087" l="0" r="0" t="0"/>
          <a:stretch/>
        </p:blipFill>
        <p:spPr>
          <a:xfrm>
            <a:off x="881275" y="1821875"/>
            <a:ext cx="4773825" cy="345432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3"/>
          <p:cNvSpPr txBox="1"/>
          <p:nvPr>
            <p:ph type="title"/>
          </p:nvPr>
        </p:nvSpPr>
        <p:spPr>
          <a:xfrm>
            <a:off x="5306575" y="995300"/>
            <a:ext cx="6317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1" lang="en-US">
                <a:latin typeface="Federo"/>
                <a:ea typeface="Federo"/>
                <a:cs typeface="Federo"/>
                <a:sym typeface="Federo"/>
              </a:rPr>
              <a:t>-Alaska College &amp; Career Fair-</a:t>
            </a:r>
            <a:endParaRPr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96" name="Google Shape;296;p13"/>
          <p:cNvSpPr txBox="1"/>
          <p:nvPr/>
        </p:nvSpPr>
        <p:spPr>
          <a:xfrm>
            <a:off x="6013225" y="1821863"/>
            <a:ext cx="49038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Wednesday, 10/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/202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b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Alaska Airlines Center</a:t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Connect with colleges, universities, training and apprenticeship programs, U.S. military, and employers.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more info visit the </a:t>
            </a:r>
            <a:r>
              <a:rPr b="0" i="0" lang="en-US" sz="1800" u="sng" cap="none" strike="noStrike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UAA website</a:t>
            </a:r>
            <a:b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6511100" y="4548100"/>
            <a:ext cx="4005600" cy="12315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7307925" y="4752074"/>
            <a:ext cx="250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 u="sng">
                <a:solidFill>
                  <a:schemeClr val="hlink"/>
                </a:solidFill>
                <a:latin typeface="Federo"/>
                <a:ea typeface="Federo"/>
                <a:cs typeface="Federo"/>
                <a:sym typeface="Federo"/>
                <a:hlinkClick r:id="rId8"/>
              </a:rPr>
              <a:t> ERHS  Permission Form</a:t>
            </a:r>
            <a:endParaRPr b="1" i="0" sz="21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4" name="Google Shape;304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1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5" name="Google Shape;305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1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6" name="Google Shape;306;p1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307" name="Google Shape;307;p1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08" name="Google Shape;308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32E57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2E57">
                <a:alpha val="49411"/>
              </a:srgbClr>
            </a:solidFill>
            <a:ln>
              <a:noFill/>
            </a:ln>
          </p:spPr>
        </p:sp>
        <p:sp>
          <p:nvSpPr>
            <p:cNvPr id="310" name="Google Shape;310;p1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</p:sp>
        <p:sp>
          <p:nvSpPr>
            <p:cNvPr id="311" name="Google Shape;311;p1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12" name="Google Shape;312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32E57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p14"/>
          <p:cNvSpPr txBox="1"/>
          <p:nvPr>
            <p:ph type="title"/>
          </p:nvPr>
        </p:nvSpPr>
        <p:spPr>
          <a:xfrm>
            <a:off x="681159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b="1" lang="en-US">
                <a:latin typeface="Federo"/>
                <a:ea typeface="Federo"/>
                <a:cs typeface="Federo"/>
                <a:sym typeface="Federo"/>
              </a:rPr>
              <a:t>-Free Application for Federal Student Aid-</a:t>
            </a:r>
            <a:endParaRPr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15" name="Google Shape;315;p14"/>
          <p:cNvSpPr txBox="1"/>
          <p:nvPr>
            <p:ph idx="1" type="body"/>
          </p:nvPr>
        </p:nvSpPr>
        <p:spPr>
          <a:xfrm>
            <a:off x="432425" y="1497550"/>
            <a:ext cx="10209900" cy="41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60"/>
              <a:buChar char="•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FAFSA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–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Application</a:t>
            </a:r>
            <a:r>
              <a:rPr lang="en-US" sz="2000">
                <a:solidFill>
                  <a:schemeClr val="dk1"/>
                </a:solidFill>
              </a:rPr>
              <a:t> for 2026/2027 opens October 1, 2025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000" u="sng">
                <a:solidFill>
                  <a:schemeClr val="dk1"/>
                </a:solidFill>
              </a:rPr>
              <a:t>ANY</a:t>
            </a:r>
            <a:r>
              <a:rPr lang="en-US" sz="2000">
                <a:solidFill>
                  <a:schemeClr val="dk1"/>
                </a:solidFill>
              </a:rPr>
              <a:t> student requesting aid OR receiving a scholarship should complete 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the FAFSA. 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000">
                <a:solidFill>
                  <a:schemeClr val="dk1"/>
                </a:solidFill>
              </a:rPr>
              <a:t>Needs based aid is first come, first serve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000">
                <a:solidFill>
                  <a:schemeClr val="dk1"/>
                </a:solidFill>
              </a:rPr>
              <a:t> fill out the application ASAP. </a:t>
            </a:r>
            <a:endParaRPr sz="2000" u="sng">
              <a:solidFill>
                <a:srgbClr val="1155CC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2300"/>
              <a:buChar char="•"/>
            </a:pPr>
            <a:r>
              <a:rPr lang="en-US" sz="22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Financial Aid Works</a:t>
            </a:r>
            <a:endParaRPr sz="2200" u="sng">
              <a:solidFill>
                <a:srgbClr val="1155CC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2300"/>
              <a:buChar char="•"/>
            </a:pPr>
            <a:r>
              <a:rPr lang="en-US" sz="2200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Types of Financial Aid</a:t>
            </a:r>
            <a:endParaRPr sz="2200" u="sng">
              <a:solidFill>
                <a:srgbClr val="1155CC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2300"/>
              <a:buChar char="•"/>
            </a:pPr>
            <a:r>
              <a:rPr lang="en-US" sz="2200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FAFSA: Step-by-Step</a:t>
            </a:r>
            <a:endParaRPr sz="2200" u="sng">
              <a:solidFill>
                <a:srgbClr val="1155CC"/>
              </a:solidFill>
            </a:endParaRPr>
          </a:p>
          <a:p>
            <a:pPr indent="-13970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</p:txBody>
      </p:sp>
      <p:pic>
        <p:nvPicPr>
          <p:cNvPr descr="Money outline" id="316" name="Google Shape;316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92142" y="5016309"/>
            <a:ext cx="1499107" cy="149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323" name="Google Shape;323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>
                  <a:alpha val="74509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4" name="Google Shape;324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BFBFB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5" name="Google Shape;325;p1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26" name="Google Shape;326;p1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7" name="Google Shape;327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32E57">
                <a:alpha val="7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2E57">
                <a:alpha val="60000"/>
              </a:srgbClr>
            </a:solidFill>
            <a:ln>
              <a:noFill/>
            </a:ln>
          </p:spPr>
        </p:sp>
        <p:sp>
          <p:nvSpPr>
            <p:cNvPr id="329" name="Google Shape;329;p1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4882D8">
                <a:alpha val="69411"/>
              </a:srgbClr>
            </a:solidFill>
            <a:ln>
              <a:noFill/>
            </a:ln>
          </p:spPr>
        </p:sp>
        <p:sp>
          <p:nvSpPr>
            <p:cNvPr id="330" name="Google Shape;330;p1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31" name="Google Shape;331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" name="Google Shape;332;p15"/>
          <p:cNvSpPr txBox="1"/>
          <p:nvPr>
            <p:ph type="title"/>
          </p:nvPr>
        </p:nvSpPr>
        <p:spPr>
          <a:xfrm>
            <a:off x="347681" y="1382486"/>
            <a:ext cx="3547500" cy="40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1" lang="en-US" sz="4100">
                <a:solidFill>
                  <a:srgbClr val="132E57"/>
                </a:solidFill>
                <a:latin typeface="Federo"/>
                <a:ea typeface="Federo"/>
                <a:cs typeface="Federo"/>
                <a:sym typeface="Federo"/>
              </a:rPr>
              <a:t>-Scholarships-</a:t>
            </a:r>
            <a:endParaRPr sz="3300"/>
          </a:p>
        </p:txBody>
      </p:sp>
      <p:sp>
        <p:nvSpPr>
          <p:cNvPr id="333" name="Google Shape;333;p15"/>
          <p:cNvSpPr/>
          <p:nvPr/>
        </p:nvSpPr>
        <p:spPr>
          <a:xfrm>
            <a:off x="5742625" y="0"/>
            <a:ext cx="64493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34" name="Google Shape;334;p15"/>
          <p:cNvGrpSpPr/>
          <p:nvPr/>
        </p:nvGrpSpPr>
        <p:grpSpPr>
          <a:xfrm>
            <a:off x="4852543" y="941061"/>
            <a:ext cx="6692813" cy="5155987"/>
            <a:chOff x="0" y="479242"/>
            <a:chExt cx="6692813" cy="5155987"/>
          </a:xfrm>
        </p:grpSpPr>
        <p:sp>
          <p:nvSpPr>
            <p:cNvPr id="335" name="Google Shape;335;p15"/>
            <p:cNvSpPr/>
            <p:nvPr/>
          </p:nvSpPr>
          <p:spPr>
            <a:xfrm>
              <a:off x="0" y="479242"/>
              <a:ext cx="6692813" cy="119449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689C6"/>
                </a:gs>
                <a:gs pos="78000">
                  <a:srgbClr val="2676B1"/>
                </a:gs>
                <a:gs pos="100000">
                  <a:srgbClr val="2676B1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 txBox="1"/>
            <p:nvPr/>
          </p:nvSpPr>
          <p:spPr>
            <a:xfrm>
              <a:off x="241707" y="537556"/>
              <a:ext cx="6157500" cy="10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Don’t rule yourself out. Every year there are scholarships </a:t>
              </a:r>
              <a:r>
                <a:rPr lang="en-US" sz="1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nobody</a:t>
              </a:r>
              <a:r>
                <a:rPr b="0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applies </a:t>
              </a:r>
              <a:r>
                <a:rPr lang="en-US" sz="1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for</a:t>
              </a:r>
              <a:r>
                <a:rPr b="0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. It is worth your time!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0" y="1716939"/>
              <a:ext cx="6692813" cy="119449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5BED1"/>
                </a:gs>
                <a:gs pos="78000">
                  <a:srgbClr val="37AEC3"/>
                </a:gs>
                <a:gs pos="100000">
                  <a:srgbClr val="37AEC3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 txBox="1"/>
            <p:nvPr/>
          </p:nvSpPr>
          <p:spPr>
            <a:xfrm>
              <a:off x="241707" y="1775256"/>
              <a:ext cx="6103500" cy="10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Approximately every other month, the ERHS Curriculum Department will email seniors a list of current scholarship opportunities. Please watch for these emails and pay close attention to scholarship deadlines.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0" y="2954635"/>
              <a:ext cx="6692813" cy="119449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67C7C"/>
                </a:gs>
                <a:gs pos="78000">
                  <a:srgbClr val="516768"/>
                </a:gs>
                <a:gs pos="100000">
                  <a:srgbClr val="516768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 txBox="1"/>
            <p:nvPr/>
          </p:nvSpPr>
          <p:spPr>
            <a:xfrm>
              <a:off x="241707" y="3012944"/>
              <a:ext cx="6103500" cy="10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rebuchet MS"/>
                <a:buNone/>
              </a:pPr>
              <a:r>
                <a:rPr b="0" i="0" lang="en-US" sz="1500" u="sng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ASD Scholarship Listing </a:t>
              </a:r>
              <a:r>
                <a:rPr b="0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 check regularly, scholarship list is updated often and is organized by date due.</a:t>
              </a:r>
              <a:endPara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ERHS Scholarship bulletin board located in Senior Hall</a:t>
              </a:r>
              <a:endPara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0" y="4192332"/>
              <a:ext cx="6692813" cy="119449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17EB3"/>
                </a:gs>
                <a:gs pos="78000">
                  <a:srgbClr val="4A6AA0"/>
                </a:gs>
                <a:gs pos="100000">
                  <a:srgbClr val="4A6AA0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 txBox="1"/>
            <p:nvPr/>
          </p:nvSpPr>
          <p:spPr>
            <a:xfrm>
              <a:off x="241707" y="4250631"/>
              <a:ext cx="6386400" cy="10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rebuchet MS"/>
                <a:buNone/>
              </a:pPr>
              <a:r>
                <a:rPr b="0" i="0" lang="en-US" sz="1500" u="sng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AKCIS</a:t>
              </a:r>
              <a:r>
                <a:rPr b="0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– Great place to check out options for college, careers, and scholarships.</a:t>
              </a:r>
              <a:r>
                <a:rPr lang="en-US"/>
                <a:t> </a:t>
              </a:r>
              <a:r>
                <a:rPr lang="en-US" sz="1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Students can set up their own profile after the initial login</a:t>
              </a:r>
              <a:br>
                <a:rPr lang="en-US"/>
              </a:br>
              <a:r>
                <a:rPr lang="en-US"/>
                <a:t>	</a:t>
              </a:r>
              <a:r>
                <a:rPr b="0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ERHS Student Username</a:t>
              </a:r>
              <a:r>
                <a:rPr lang="en-US" sz="1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</a:t>
              </a:r>
              <a:r>
                <a:rPr b="0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eagleriver</a:t>
              </a:r>
              <a:r>
                <a:rPr b="0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</a:t>
              </a:r>
              <a:r>
                <a:rPr lang="en-US" sz="1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/</a:t>
              </a:r>
              <a:r>
                <a:rPr b="0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</a:t>
              </a:r>
              <a:r>
                <a:rPr b="0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Password </a:t>
              </a:r>
              <a:r>
                <a:rPr lang="en-US" sz="1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</a:t>
              </a:r>
              <a:r>
                <a:rPr b="0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0" lang="en-US" sz="15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4Student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0" y="5386829"/>
              <a:ext cx="6692813" cy="24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 txBox="1"/>
            <p:nvPr/>
          </p:nvSpPr>
          <p:spPr>
            <a:xfrm>
              <a:off x="0" y="5386829"/>
              <a:ext cx="6692813" cy="24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212475" spcFirstLastPara="1" rIns="106675" wrap="square" tIns="19050">
              <a:noAutofit/>
            </a:bodyPr>
            <a:lstStyle/>
            <a:p>
              <a:pPr indent="-381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rebuchet MS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0" name="Google Shape;350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1" name="Google Shape;351;p16"/>
          <p:cNvCxnSpPr/>
          <p:nvPr/>
        </p:nvCxnSpPr>
        <p:spPr>
          <a:xfrm>
            <a:off x="5111313" y="0"/>
            <a:ext cx="1219200" cy="6858000"/>
          </a:xfrm>
          <a:prstGeom prst="straightConnector1">
            <a:avLst/>
          </a:prstGeom>
          <a:noFill/>
          <a:ln cap="flat" cmpd="sng" w="9525">
            <a:solidFill>
              <a:srgbClr val="132E5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p16"/>
          <p:cNvCxnSpPr/>
          <p:nvPr/>
        </p:nvCxnSpPr>
        <p:spPr>
          <a:xfrm flipH="1">
            <a:off x="3290979" y="3681413"/>
            <a:ext cx="4763558" cy="3176587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3" name="Google Shape;353;p16"/>
          <p:cNvSpPr/>
          <p:nvPr/>
        </p:nvSpPr>
        <p:spPr>
          <a:xfrm>
            <a:off x="4482568" y="-8467"/>
            <a:ext cx="3007349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</p:sp>
      <p:sp>
        <p:nvSpPr>
          <p:cNvPr id="354" name="Google Shape;354;p16"/>
          <p:cNvSpPr/>
          <p:nvPr/>
        </p:nvSpPr>
        <p:spPr>
          <a:xfrm>
            <a:off x="4904534" y="-8467"/>
            <a:ext cx="2588558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355" name="Google Shape;355;p16"/>
          <p:cNvSpPr/>
          <p:nvPr/>
        </p:nvSpPr>
        <p:spPr>
          <a:xfrm>
            <a:off x="4233425" y="3048000"/>
            <a:ext cx="3259667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4635592" y="-8467"/>
            <a:ext cx="2854326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1"/>
            </a:srgbClr>
          </a:solidFill>
          <a:ln>
            <a:noFill/>
          </a:ln>
        </p:spPr>
      </p:sp>
      <p:sp>
        <p:nvSpPr>
          <p:cNvPr id="357" name="Google Shape;357;p16"/>
          <p:cNvSpPr/>
          <p:nvPr/>
        </p:nvSpPr>
        <p:spPr>
          <a:xfrm>
            <a:off x="5672758" y="3589867"/>
            <a:ext cx="1817159" cy="3268133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6"/>
          <p:cNvSpPr/>
          <p:nvPr/>
        </p:nvSpPr>
        <p:spPr>
          <a:xfrm>
            <a:off x="6197631" y="-8467"/>
            <a:ext cx="5994369" cy="6866467"/>
          </a:xfrm>
          <a:custGeom>
            <a:rect b="b" l="l" r="r" t="t"/>
            <a:pathLst>
              <a:path extrusionOk="0" h="6866467" w="5994369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9" name="Google Shape;359;p16"/>
          <p:cNvSpPr txBox="1"/>
          <p:nvPr>
            <p:ph type="title"/>
          </p:nvPr>
        </p:nvSpPr>
        <p:spPr>
          <a:xfrm>
            <a:off x="6330522" y="515875"/>
            <a:ext cx="5497200" cy="22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Federo"/>
              <a:buNone/>
            </a:pPr>
            <a:r>
              <a:rPr b="1" lang="en-US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Scholarships </a:t>
            </a:r>
            <a:br>
              <a:rPr b="1" lang="en-US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</a:br>
            <a:r>
              <a:rPr b="1" lang="en-US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-</a:t>
            </a:r>
            <a:r>
              <a:rPr b="1" lang="en-US" sz="3400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 </a:t>
            </a:r>
            <a:r>
              <a:rPr b="1" lang="en-US" sz="2800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and Other Helpful Information </a:t>
            </a:r>
            <a:r>
              <a:rPr b="1" lang="en-US" sz="3000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-</a:t>
            </a:r>
            <a:endParaRPr b="1" sz="3000">
              <a:solidFill>
                <a:srgbClr val="FFFFFF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descr="Diploma Roll" id="360" name="Google Shape;3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251" y="1545062"/>
            <a:ext cx="3856774" cy="385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6"/>
          <p:cNvSpPr txBox="1"/>
          <p:nvPr/>
        </p:nvSpPr>
        <p:spPr>
          <a:xfrm>
            <a:off x="7181725" y="2837329"/>
            <a:ext cx="4512988" cy="3317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►"/>
            </a:pPr>
            <a:r>
              <a:rPr b="0" i="0" lang="en-US" sz="1700" u="sng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www.collegeboard.org</a:t>
            </a:r>
            <a:endParaRPr b="0" i="0" sz="17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►"/>
            </a:pPr>
            <a:r>
              <a:rPr b="0" i="0" lang="en-US" sz="1700" u="sng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www.fastweb.com</a:t>
            </a:r>
            <a:endParaRPr b="0" i="0" sz="17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►"/>
            </a:pPr>
            <a:r>
              <a:rPr b="0" i="0" lang="en-US" sz="1700" u="sng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www.scholarships.com</a:t>
            </a:r>
            <a:endParaRPr b="0" i="0" sz="17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►"/>
            </a:pPr>
            <a:r>
              <a:rPr b="0" i="0" lang="en-US" sz="1700" u="sng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www.collegenet.com</a:t>
            </a:r>
            <a:endParaRPr b="0" i="0" sz="17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►"/>
            </a:pPr>
            <a:r>
              <a:rPr b="0" i="0" lang="en-US" sz="1700" u="sng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www.frontiertutoring.com</a:t>
            </a:r>
            <a:r>
              <a:rPr b="0" i="0" lang="en-US" sz="17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7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Free 1hr Math, Science, and English tutoring sessions</a:t>
            </a:r>
            <a:endParaRPr b="0" i="0" sz="17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Practice SAT/ACT testing</a:t>
            </a:r>
            <a:endParaRPr b="0" i="0" sz="17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Much More!</a:t>
            </a:r>
            <a:endParaRPr b="0" i="0" sz="17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29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29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2" name="Google Shape;362;p1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63" name="Google Shape;363;p1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935418d69_0_10"/>
          <p:cNvSpPr txBox="1"/>
          <p:nvPr>
            <p:ph type="title"/>
          </p:nvPr>
        </p:nvSpPr>
        <p:spPr>
          <a:xfrm>
            <a:off x="5482125" y="501277"/>
            <a:ext cx="5034000" cy="1916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latin typeface="Federo"/>
                <a:ea typeface="Federo"/>
                <a:cs typeface="Federo"/>
                <a:sym typeface="Federo"/>
              </a:rPr>
              <a:t>ALASKA PERFORMANCE SCHOLARSHIP</a:t>
            </a:r>
            <a:r>
              <a:rPr b="1" lang="en-US" sz="4000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 </a:t>
            </a:r>
            <a:endParaRPr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370" name="Google Shape;370;g37935418d69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275"/>
            <a:ext cx="4977500" cy="644145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37935418d69_0_10"/>
          <p:cNvSpPr txBox="1"/>
          <p:nvPr/>
        </p:nvSpPr>
        <p:spPr>
          <a:xfrm>
            <a:off x="5422875" y="2417975"/>
            <a:ext cx="5152500" cy="3711600"/>
          </a:xfrm>
          <a:prstGeom prst="rect">
            <a:avLst/>
          </a:prstGeom>
          <a:solidFill>
            <a:srgbClr val="475BA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●"/>
            </a:pPr>
            <a:r>
              <a:rPr lang="en-US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 to $28,000!</a:t>
            </a:r>
            <a:endParaRPr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●"/>
            </a:pPr>
            <a:r>
              <a:rPr lang="en-US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 Plan A or B</a:t>
            </a:r>
            <a:endParaRPr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●"/>
            </a:pPr>
            <a:r>
              <a:rPr lang="en-US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Available for 8 years after graduation</a:t>
            </a:r>
            <a:endParaRPr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●"/>
            </a:pPr>
            <a:r>
              <a:rPr lang="en-US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competition - you only need to complete eligibility requirements and the FAFSA to earn the scholarship</a:t>
            </a:r>
            <a:endParaRPr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●"/>
            </a:pPr>
            <a:r>
              <a:rPr lang="en-US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Qualify by completing required classes and earning a high enough GPA </a:t>
            </a:r>
            <a:r>
              <a:rPr i="1" lang="en-US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lang="en-US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test score</a:t>
            </a:r>
            <a:endParaRPr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●"/>
            </a:pPr>
            <a:r>
              <a:rPr lang="en-US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be used at universities and many technical and training programs in Alaska (</a:t>
            </a:r>
            <a:r>
              <a:rPr lang="en-US" sz="1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see list here</a:t>
            </a:r>
            <a:r>
              <a:rPr lang="en-US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!)</a:t>
            </a:r>
            <a:endParaRPr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Char char="●"/>
            </a:pPr>
            <a:r>
              <a:rPr lang="en-US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information can be found </a:t>
            </a:r>
            <a:r>
              <a:rPr lang="en-US" sz="1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here</a:t>
            </a:r>
            <a:br>
              <a:rPr lang="en-US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8" name="Google Shape;378;p18"/>
          <p:cNvSpPr txBox="1"/>
          <p:nvPr>
            <p:ph type="title"/>
          </p:nvPr>
        </p:nvSpPr>
        <p:spPr>
          <a:xfrm>
            <a:off x="640080" y="635508"/>
            <a:ext cx="3354470" cy="5586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aramond"/>
              <a:buNone/>
            </a:pPr>
            <a:r>
              <a:rPr b="1" lang="en-US" sz="4800">
                <a:solidFill>
                  <a:schemeClr val="dk2"/>
                </a:solidFill>
                <a:latin typeface="Federo"/>
                <a:ea typeface="Federo"/>
                <a:cs typeface="Federo"/>
                <a:sym typeface="Federo"/>
              </a:rPr>
              <a:t>-Western Undergrad Exchange (WUE)-</a:t>
            </a:r>
            <a:endParaRPr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79" name="Google Shape;379;p18"/>
          <p:cNvSpPr txBox="1"/>
          <p:nvPr>
            <p:ph idx="1" type="body"/>
          </p:nvPr>
        </p:nvSpPr>
        <p:spPr>
          <a:xfrm>
            <a:off x="5617804" y="954756"/>
            <a:ext cx="5613283" cy="48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30"/>
              <a:buChar char="•"/>
            </a:pPr>
            <a:r>
              <a:rPr lang="en-US" sz="2200">
                <a:solidFill>
                  <a:schemeClr val="lt1"/>
                </a:solidFill>
              </a:rPr>
              <a:t>The Western Undergrad Exchange is a wonderful opportunity for students to attend out of state school for reduced tuition costs.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>
                <a:solidFill>
                  <a:schemeClr val="lt1"/>
                </a:solidFill>
              </a:rPr>
              <a:t>Check the WUE website for a complete list of participating colleges/universities. </a:t>
            </a:r>
            <a:r>
              <a:rPr lang="en-US" sz="22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https://www.wiche.edu/tuition-savings/wue/</a:t>
            </a:r>
            <a:endParaRPr sz="2200">
              <a:solidFill>
                <a:schemeClr val="lt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>
                <a:solidFill>
                  <a:schemeClr val="lt1"/>
                </a:solidFill>
              </a:rPr>
              <a:t>Check individual colleges/universities for WUE guidelines, deadlines, and requirements (schools have the freedom to alter their awarding policies and procedures)</a:t>
            </a:r>
            <a:endParaRPr/>
          </a:p>
        </p:txBody>
      </p:sp>
      <p:sp>
        <p:nvSpPr>
          <p:cNvPr id="380" name="Google Shape;380;p18"/>
          <p:cNvSpPr/>
          <p:nvPr/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-US" sz="20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The Western Undergrad Exchange is a wonderful opportunity for students to attend out of state school for reduced tuition costs.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Check the </a:t>
            </a:r>
            <a:r>
              <a:rPr b="0" i="0" lang="en-US" sz="2000" u="sng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WUE website</a:t>
            </a:r>
            <a:r>
              <a:rPr b="0" i="0" lang="en-US" sz="2000" u="none" cap="none" strike="noStrike">
                <a:solidFill>
                  <a:schemeClr val="accent3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-US" sz="20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for a complete list of participating colleges/universities.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Check individual colleges/universities for WUE guidelines, deadlines, and requirements (schools have the freedom to alter their awarding policies and procedures)</a:t>
            </a:r>
            <a:endParaRPr b="0" i="0" sz="2000" u="none" cap="none" strike="noStrike">
              <a:solidFill>
                <a:schemeClr val="accent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9"/>
          <p:cNvSpPr txBox="1"/>
          <p:nvPr>
            <p:ph type="title"/>
          </p:nvPr>
        </p:nvSpPr>
        <p:spPr>
          <a:xfrm>
            <a:off x="1567478" y="713242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1" lang="en-US">
                <a:latin typeface="Federo"/>
                <a:ea typeface="Federo"/>
                <a:cs typeface="Federo"/>
                <a:sym typeface="Federo"/>
              </a:rPr>
              <a:t>-NCAA-</a:t>
            </a:r>
            <a:endParaRPr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87" name="Google Shape;387;p19"/>
          <p:cNvSpPr txBox="1"/>
          <p:nvPr>
            <p:ph idx="1" type="body"/>
          </p:nvPr>
        </p:nvSpPr>
        <p:spPr>
          <a:xfrm>
            <a:off x="1065214" y="2034042"/>
            <a:ext cx="9601196" cy="1394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sz="2000"/>
              <a:t>If you are planning to play a division I or II college sport, please make sure you have completed the requirements of the </a:t>
            </a:r>
            <a:r>
              <a:rPr lang="en-US" sz="2000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NCAA Clearing House</a:t>
            </a:r>
            <a:r>
              <a:rPr lang="en-US" sz="2000"/>
              <a:t>. </a:t>
            </a:r>
            <a:endParaRPr sz="2000"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000"/>
              <a:t>Contact your counselor, if you have any questions and/or concerns.</a:t>
            </a:r>
            <a:endParaRPr sz="2000"/>
          </a:p>
          <a:p>
            <a:pPr indent="-11049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grpSp>
        <p:nvGrpSpPr>
          <p:cNvPr id="388" name="Google Shape;388;p19"/>
          <p:cNvGrpSpPr/>
          <p:nvPr/>
        </p:nvGrpSpPr>
        <p:grpSpPr>
          <a:xfrm>
            <a:off x="622656" y="3866536"/>
            <a:ext cx="10923241" cy="2184648"/>
            <a:chOff x="1333" y="220660"/>
            <a:chExt cx="10923241" cy="2184648"/>
          </a:xfrm>
        </p:grpSpPr>
        <p:sp>
          <p:nvSpPr>
            <p:cNvPr id="389" name="Google Shape;389;p19"/>
            <p:cNvSpPr/>
            <p:nvPr/>
          </p:nvSpPr>
          <p:spPr>
            <a:xfrm>
              <a:off x="1333" y="220660"/>
              <a:ext cx="2184648" cy="2184648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0" name="Google Shape;390;p19"/>
            <p:cNvSpPr txBox="1"/>
            <p:nvPr/>
          </p:nvSpPr>
          <p:spPr>
            <a:xfrm>
              <a:off x="321267" y="540594"/>
              <a:ext cx="1544780" cy="1544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0225" spcFirstLastPara="1" rIns="12022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b="0" i="0" lang="en-US" sz="1800" u="sng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Division I Academic Requirements</a:t>
              </a:r>
              <a:endPara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1749052" y="220660"/>
              <a:ext cx="2184648" cy="2184648"/>
            </a:xfrm>
            <a:prstGeom prst="ellipse">
              <a:avLst/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2" name="Google Shape;392;p19"/>
            <p:cNvSpPr txBox="1"/>
            <p:nvPr/>
          </p:nvSpPr>
          <p:spPr>
            <a:xfrm>
              <a:off x="2068986" y="540594"/>
              <a:ext cx="1544780" cy="1544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0225" spcFirstLastPara="1" rIns="12022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b="0" i="0" lang="en-US" sz="1800" u="sng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Division II Academic Requirements</a:t>
              </a:r>
              <a:endPara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3496770" y="220660"/>
              <a:ext cx="2184648" cy="2184648"/>
            </a:xfrm>
            <a:prstGeom prst="ellipse">
              <a:avLst/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4" name="Google Shape;394;p19"/>
            <p:cNvSpPr txBox="1"/>
            <p:nvPr/>
          </p:nvSpPr>
          <p:spPr>
            <a:xfrm>
              <a:off x="3816704" y="540594"/>
              <a:ext cx="1544780" cy="1544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0225" spcFirstLastPara="1" rIns="12022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b="0" i="0" lang="en-US" sz="1800" u="sng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Initial Eligibility Brochure</a:t>
              </a:r>
              <a:endPara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5244489" y="220660"/>
              <a:ext cx="2184648" cy="2184648"/>
            </a:xfrm>
            <a:prstGeom prst="ellipse">
              <a:avLst/>
            </a:prstGeom>
            <a:blipFill rotWithShape="1">
              <a:blip r:embed="rId10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6" name="Google Shape;396;p19"/>
            <p:cNvSpPr txBox="1"/>
            <p:nvPr/>
          </p:nvSpPr>
          <p:spPr>
            <a:xfrm>
              <a:off x="5564423" y="540594"/>
              <a:ext cx="1544780" cy="1544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0225" spcFirstLastPara="1" rIns="12022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b="0" i="0" lang="en-US" sz="1800" u="sng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  <a:hlinkClick r:id="rId11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Registration Checklist</a:t>
              </a:r>
              <a:endPara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6992207" y="220660"/>
              <a:ext cx="2184648" cy="2184648"/>
            </a:xfrm>
            <a:prstGeom prst="ellipse">
              <a:avLst/>
            </a:prstGeom>
            <a:blipFill rotWithShape="1">
              <a:blip r:embed="rId12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8" name="Google Shape;398;p19"/>
            <p:cNvSpPr txBox="1"/>
            <p:nvPr/>
          </p:nvSpPr>
          <p:spPr>
            <a:xfrm>
              <a:off x="7312141" y="540594"/>
              <a:ext cx="1544780" cy="1544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0225" spcFirstLastPara="1" rIns="12022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b="0" i="0" lang="en-US" sz="1800" u="sng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  <a:hlinkClick r:id="rId1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Guide for the College-Bound Athlete</a:t>
              </a:r>
              <a:endPara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8739926" y="220660"/>
              <a:ext cx="2184648" cy="2184648"/>
            </a:xfrm>
            <a:prstGeom prst="ellipse">
              <a:avLst/>
            </a:prstGeom>
            <a:blipFill rotWithShape="1">
              <a:blip r:embed="rId14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0" name="Google Shape;400;p19"/>
            <p:cNvSpPr txBox="1"/>
            <p:nvPr/>
          </p:nvSpPr>
          <p:spPr>
            <a:xfrm>
              <a:off x="9059860" y="540594"/>
              <a:ext cx="1544780" cy="1544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0225" spcFirstLastPara="1" rIns="12022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b="0" i="0" lang="en-US" sz="1800" u="sng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  <a:hlinkClick r:id="rId1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DI &amp; DII Course Planning Worksheets</a:t>
              </a:r>
              <a:endPara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pic>
        <p:nvPicPr>
          <p:cNvPr descr="Tennis with solid fill" id="401" name="Google Shape;401;p1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980827" y="82240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urdle with solid fill" id="402" name="Google Shape;402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724220" y="88121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8" name="Google Shape;408;p20"/>
          <p:cNvSpPr/>
          <p:nvPr/>
        </p:nvSpPr>
        <p:spPr>
          <a:xfrm>
            <a:off x="0" y="0"/>
            <a:ext cx="46602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9" name="Google Shape;409;p20"/>
          <p:cNvSpPr/>
          <p:nvPr/>
        </p:nvSpPr>
        <p:spPr>
          <a:xfrm rot="10800000">
            <a:off x="4587125" y="0"/>
            <a:ext cx="1198200" cy="6858000"/>
          </a:xfrm>
          <a:prstGeom prst="triangle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0" name="Google Shape;410;p20"/>
          <p:cNvSpPr txBox="1"/>
          <p:nvPr>
            <p:ph type="title"/>
          </p:nvPr>
        </p:nvSpPr>
        <p:spPr>
          <a:xfrm>
            <a:off x="604129" y="248017"/>
            <a:ext cx="42030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1" lang="en-US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-Graduation-</a:t>
            </a:r>
            <a:endParaRPr/>
          </a:p>
        </p:txBody>
      </p:sp>
      <p:sp>
        <p:nvSpPr>
          <p:cNvPr id="411" name="Google Shape;411;p20"/>
          <p:cNvSpPr txBox="1"/>
          <p:nvPr>
            <p:ph idx="1" type="body"/>
          </p:nvPr>
        </p:nvSpPr>
        <p:spPr>
          <a:xfrm>
            <a:off x="521350" y="1769478"/>
            <a:ext cx="39738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Char char="❏"/>
            </a:pPr>
            <a:r>
              <a:rPr lang="en-US" sz="2100">
                <a:solidFill>
                  <a:schemeClr val="lt1"/>
                </a:solidFill>
              </a:rPr>
              <a:t>ERHS’s graduation ceremony will be </a:t>
            </a:r>
            <a:r>
              <a:rPr b="1" lang="en-US" sz="2100">
                <a:solidFill>
                  <a:schemeClr val="lt1"/>
                </a:solidFill>
              </a:rPr>
              <a:t>tentatively</a:t>
            </a:r>
            <a:r>
              <a:rPr lang="en-US" sz="2100">
                <a:solidFill>
                  <a:schemeClr val="lt1"/>
                </a:solidFill>
              </a:rPr>
              <a:t> May 12, 2026 at 6:30pm at the Alaska Airlines Center.</a:t>
            </a:r>
            <a:endParaRPr sz="2100"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3060"/>
              <a:buChar char="❏"/>
            </a:pPr>
            <a:r>
              <a:rPr lang="en-US" sz="2100">
                <a:solidFill>
                  <a:schemeClr val="lt1"/>
                </a:solidFill>
              </a:rPr>
              <a:t>Stay up to date by checking the </a:t>
            </a:r>
            <a:r>
              <a:rPr lang="en-US" sz="2100" u="sng">
                <a:solidFill>
                  <a:schemeClr val="hlink"/>
                </a:solidFill>
                <a:hlinkClick r:id="rId3"/>
              </a:rPr>
              <a:t>Senior Events Calendar!</a:t>
            </a:r>
            <a:endParaRPr sz="2100">
              <a:solidFill>
                <a:schemeClr val="lt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3060"/>
              <a:buChar char="❏"/>
            </a:pPr>
            <a:r>
              <a:rPr lang="en-US" sz="2100">
                <a:solidFill>
                  <a:schemeClr val="lt1"/>
                </a:solidFill>
              </a:rPr>
              <a:t>First SENIOR meeting </a:t>
            </a:r>
            <a:r>
              <a:rPr b="1" lang="en-US" sz="2100">
                <a:solidFill>
                  <a:schemeClr val="lt1"/>
                </a:solidFill>
              </a:rPr>
              <a:t>Thursday September 5th</a:t>
            </a:r>
            <a:r>
              <a:rPr lang="en-US" sz="2100">
                <a:solidFill>
                  <a:schemeClr val="lt1"/>
                </a:solidFill>
              </a:rPr>
              <a:t> </a:t>
            </a:r>
            <a:br>
              <a:rPr lang="en-US" sz="2100">
                <a:solidFill>
                  <a:schemeClr val="lt1"/>
                </a:solidFill>
              </a:rPr>
            </a:br>
            <a:r>
              <a:rPr lang="en-US" sz="2100">
                <a:solidFill>
                  <a:schemeClr val="lt1"/>
                </a:solidFill>
              </a:rPr>
              <a:t>@ 11am (during P3)!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412" name="Google Shape;41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1" y="1769475"/>
            <a:ext cx="5143500" cy="330653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0"/>
          <p:cNvSpPr/>
          <p:nvPr/>
        </p:nvSpPr>
        <p:spPr>
          <a:xfrm flipH="1">
            <a:off x="11755696" y="4013200"/>
            <a:ext cx="448733" cy="2844800"/>
          </a:xfrm>
          <a:prstGeom prst="triangle">
            <a:avLst>
              <a:gd fmla="val 0" name="adj"/>
            </a:avLst>
          </a:prstGeom>
          <a:solidFill>
            <a:schemeClr val="accent1">
              <a:alpha val="8431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/>
          <p:cNvSpPr txBox="1"/>
          <p:nvPr>
            <p:ph type="title"/>
          </p:nvPr>
        </p:nvSpPr>
        <p:spPr>
          <a:xfrm>
            <a:off x="1582181" y="388914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1" lang="en-US">
                <a:latin typeface="Federo"/>
                <a:ea typeface="Federo"/>
                <a:cs typeface="Federo"/>
                <a:sym typeface="Federo"/>
              </a:rPr>
              <a:t>-Reminders-</a:t>
            </a:r>
            <a:endParaRPr b="1">
              <a:latin typeface="Federo"/>
              <a:ea typeface="Federo"/>
              <a:cs typeface="Federo"/>
              <a:sym typeface="Federo"/>
            </a:endParaRPr>
          </a:p>
        </p:txBody>
      </p:sp>
      <p:grpSp>
        <p:nvGrpSpPr>
          <p:cNvPr id="420" name="Google Shape;420;p21"/>
          <p:cNvGrpSpPr/>
          <p:nvPr/>
        </p:nvGrpSpPr>
        <p:grpSpPr>
          <a:xfrm>
            <a:off x="1295401" y="1947737"/>
            <a:ext cx="9601200" cy="3927724"/>
            <a:chOff x="0" y="-609195"/>
            <a:chExt cx="9601200" cy="3927724"/>
          </a:xfrm>
        </p:grpSpPr>
        <p:sp>
          <p:nvSpPr>
            <p:cNvPr id="421" name="Google Shape;421;p21"/>
            <p:cNvSpPr/>
            <p:nvPr/>
          </p:nvSpPr>
          <p:spPr>
            <a:xfrm>
              <a:off x="0" y="-609195"/>
              <a:ext cx="9601200" cy="948000"/>
            </a:xfrm>
            <a:prstGeom prst="roundRect">
              <a:avLst>
                <a:gd fmla="val 10000" name="adj"/>
              </a:avLst>
            </a:prstGeom>
            <a:solidFill>
              <a:srgbClr val="CC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286780" y="-395887"/>
              <a:ext cx="521400" cy="5214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1094981" y="405"/>
              <a:ext cx="4320538" cy="948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4" name="Google Shape;424;p21"/>
            <p:cNvSpPr txBox="1"/>
            <p:nvPr/>
          </p:nvSpPr>
          <p:spPr>
            <a:xfrm>
              <a:off x="1094981" y="-609195"/>
              <a:ext cx="4320600" cy="9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325" lIns="100325" spcFirstLastPara="1" rIns="100325" wrap="square" tIns="100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500"/>
                <a:buFont typeface="Garamond"/>
                <a:buNone/>
              </a:pPr>
              <a:r>
                <a:rPr b="0" i="0" lang="en-US" sz="2500" u="sng" cap="none" strike="noStrike">
                  <a:solidFill>
                    <a:srgbClr val="1155CC"/>
                  </a:solidFill>
                  <a:latin typeface="Garamond"/>
                  <a:ea typeface="Garamond"/>
                  <a:cs typeface="Garamond"/>
                  <a:sym typeface="Garamond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ERHS Yearbook</a:t>
              </a:r>
              <a:r>
                <a:rPr b="0" i="0" lang="en-US" sz="2500" u="sng" cap="none" strike="noStrike">
                  <a:solidFill>
                    <a:schemeClr val="accent3"/>
                  </a:solidFill>
                  <a:latin typeface="Garamond"/>
                  <a:ea typeface="Garamond"/>
                  <a:cs typeface="Garamond"/>
                  <a:sym typeface="Garamond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 </a:t>
              </a:r>
              <a:endParaRPr b="0" i="0" sz="2500" u="none" cap="none" strike="noStrik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5415519" y="405"/>
              <a:ext cx="4185676" cy="948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6" name="Google Shape;426;p21"/>
            <p:cNvSpPr txBox="1"/>
            <p:nvPr/>
          </p:nvSpPr>
          <p:spPr>
            <a:xfrm>
              <a:off x="5415519" y="-609195"/>
              <a:ext cx="4185600" cy="9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325" lIns="100325" spcFirstLastPara="1" rIns="100325" wrap="square" tIns="100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Senior Pictures must be submitted by </a:t>
              </a:r>
              <a:r>
                <a:rPr b="1" i="0" lang="en-US" sz="20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November 2</a:t>
              </a:r>
              <a:r>
                <a:rPr b="1" lang="en-US" sz="20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1</a:t>
              </a:r>
              <a:r>
                <a:rPr b="1" i="0" lang="en-US" sz="20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, 202</a:t>
              </a:r>
              <a:r>
                <a:rPr b="1" lang="en-US" sz="20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5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!</a:t>
              </a:r>
              <a:endPara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0" y="880650"/>
              <a:ext cx="9601200" cy="948000"/>
            </a:xfrm>
            <a:prstGeom prst="roundRect">
              <a:avLst>
                <a:gd fmla="val 10000" name="adj"/>
              </a:avLst>
            </a:prstGeom>
            <a:solidFill>
              <a:srgbClr val="CC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286780" y="1093958"/>
              <a:ext cx="521400" cy="5214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1094981" y="1185450"/>
              <a:ext cx="4320538" cy="948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0" name="Google Shape;430;p21"/>
            <p:cNvSpPr txBox="1"/>
            <p:nvPr/>
          </p:nvSpPr>
          <p:spPr>
            <a:xfrm>
              <a:off x="1094981" y="880650"/>
              <a:ext cx="4320600" cy="9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325" lIns="100325" spcFirstLastPara="1" rIns="100325" wrap="square" tIns="100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Garamond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Check the ERHS weekly announcements </a:t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5415519" y="1185450"/>
              <a:ext cx="4185676" cy="948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2" name="Google Shape;432;p21"/>
            <p:cNvSpPr txBox="1"/>
            <p:nvPr/>
          </p:nvSpPr>
          <p:spPr>
            <a:xfrm>
              <a:off x="5415519" y="880650"/>
              <a:ext cx="4185600" cy="9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325" lIns="100325" spcFirstLastPara="1" rIns="100325" wrap="square" tIns="100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Garamond"/>
                <a:buNone/>
              </a:pPr>
              <a:r>
                <a:rPr b="0" i="0" lang="en-US" sz="2200" u="sng" cap="none" strike="noStrike">
                  <a:solidFill>
                    <a:srgbClr val="1155CC"/>
                  </a:solidFill>
                  <a:latin typeface="Garamond"/>
                  <a:ea typeface="Garamond"/>
                  <a:cs typeface="Garamond"/>
                  <a:sym typeface="Garamond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ERHS Announcements</a:t>
              </a:r>
              <a:r>
                <a:rPr b="0" i="0" lang="en-US" sz="2200" u="none" cap="none" strike="noStrike">
                  <a:solidFill>
                    <a:srgbClr val="1155CC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endParaRPr b="0" i="0" sz="2200" u="none" cap="none" strike="noStrike">
                <a:solidFill>
                  <a:srgbClr val="1155CC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0" y="2370494"/>
              <a:ext cx="9601196" cy="948035"/>
            </a:xfrm>
            <a:prstGeom prst="roundRect">
              <a:avLst>
                <a:gd fmla="val 10000" name="adj"/>
              </a:avLst>
            </a:prstGeom>
            <a:solidFill>
              <a:srgbClr val="CC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4" name="Google Shape;434;p21"/>
            <p:cNvSpPr/>
            <p:nvPr/>
          </p:nvSpPr>
          <p:spPr>
            <a:xfrm>
              <a:off x="286780" y="2583803"/>
              <a:ext cx="521419" cy="521419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1094981" y="2370494"/>
              <a:ext cx="8506214" cy="948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6" name="Google Shape;436;p21"/>
            <p:cNvSpPr txBox="1"/>
            <p:nvPr/>
          </p:nvSpPr>
          <p:spPr>
            <a:xfrm>
              <a:off x="1094981" y="2370494"/>
              <a:ext cx="8506214" cy="948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325" lIns="100325" spcFirstLastPara="1" rIns="100325" wrap="square" tIns="100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Garamond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Contact your counselor and/or curriculum department if you have any additional questions and/or concerns - we are here to help!</a:t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2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2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00" name="Google Shape;200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2" name="Google Shape;202;p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" name="Google Shape;20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640080" y="635508"/>
            <a:ext cx="3354470" cy="5586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edero"/>
              <a:buNone/>
            </a:pPr>
            <a:r>
              <a:rPr b="1" i="0" lang="en-US" sz="5700" u="none" cap="none" strike="noStrike">
                <a:solidFill>
                  <a:schemeClr val="dk2"/>
                </a:solidFill>
                <a:latin typeface="Federo"/>
                <a:ea typeface="Federo"/>
                <a:cs typeface="Federo"/>
                <a:sym typeface="Federo"/>
              </a:rPr>
              <a:t>ERHS Seniors </a:t>
            </a:r>
            <a:br>
              <a:rPr b="1" i="0" lang="en-US" sz="5700" u="none" cap="none" strike="noStrike">
                <a:solidFill>
                  <a:schemeClr val="dk2"/>
                </a:solidFill>
                <a:latin typeface="Federo"/>
                <a:ea typeface="Federo"/>
                <a:cs typeface="Federo"/>
                <a:sym typeface="Federo"/>
              </a:rPr>
            </a:br>
            <a:r>
              <a:rPr b="1" i="0" lang="en-US" sz="5700" u="none" cap="none" strike="noStrike">
                <a:solidFill>
                  <a:schemeClr val="dk2"/>
                </a:solidFill>
                <a:latin typeface="Federo"/>
                <a:ea typeface="Federo"/>
                <a:cs typeface="Federo"/>
                <a:sym typeface="Federo"/>
              </a:rPr>
              <a:t>℅ 202</a:t>
            </a:r>
            <a:r>
              <a:rPr b="1" lang="en-US" sz="5700">
                <a:solidFill>
                  <a:schemeClr val="dk2"/>
                </a:solidFill>
                <a:latin typeface="Federo"/>
                <a:ea typeface="Federo"/>
                <a:cs typeface="Federo"/>
                <a:sym typeface="Federo"/>
              </a:rPr>
              <a:t>6</a:t>
            </a:r>
            <a:endParaRPr b="1" i="0" sz="5700" u="none" cap="none" strike="noStrike">
              <a:solidFill>
                <a:schemeClr val="dk2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" name="Google Shape;207;p2"/>
          <p:cNvSpPr/>
          <p:nvPr/>
        </p:nvSpPr>
        <p:spPr>
          <a:xfrm>
            <a:off x="5298375" y="635558"/>
            <a:ext cx="6254400" cy="55869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8" name="Google Shape;208;p2"/>
          <p:cNvSpPr txBox="1"/>
          <p:nvPr/>
        </p:nvSpPr>
        <p:spPr>
          <a:xfrm>
            <a:off x="5447550" y="635508"/>
            <a:ext cx="6285600" cy="55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 this presentation, you can learn more about the </a:t>
            </a:r>
            <a:endParaRPr b="0" i="0" sz="23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Garamond"/>
              <a:buChar char="●"/>
            </a:pPr>
            <a:r>
              <a:rPr b="0" i="0" lang="en-US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Counseling department and their role</a:t>
            </a:r>
            <a:endParaRPr b="0" i="0" sz="23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Garamond"/>
              <a:buChar char="●"/>
            </a:pPr>
            <a:r>
              <a:rPr b="0" i="0" lang="en-US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SAT and ACT registration information</a:t>
            </a:r>
            <a:endParaRPr b="0" i="0" sz="23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Garamond"/>
              <a:buChar char="●"/>
            </a:pPr>
            <a:r>
              <a:rPr b="0" i="0" lang="en-US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Letters of recommendation </a:t>
            </a:r>
            <a:endParaRPr b="0" i="0" sz="23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Garamond"/>
              <a:buChar char="●"/>
            </a:pPr>
            <a:r>
              <a:rPr b="0" i="0" lang="en-US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Scholarships and financial aid</a:t>
            </a:r>
            <a:endParaRPr b="0" i="0" sz="23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Garamond"/>
              <a:buChar char="●"/>
            </a:pPr>
            <a:r>
              <a:rPr b="0" i="0" lang="en-US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Reminders about upcoming senior events.</a:t>
            </a:r>
            <a:endParaRPr b="0" i="0" sz="2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aramond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 commend all of you for your perseverance and dedication to working toward graduation and beyond.  Let us know how we can support your efforts.</a:t>
            </a:r>
            <a:endParaRPr b="0" i="0" sz="2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aramond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												-ERHS Counseling Department</a:t>
            </a:r>
            <a:endParaRPr b="0" i="0" sz="2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2"/>
          <p:cNvSpPr txBox="1"/>
          <p:nvPr>
            <p:ph type="title"/>
          </p:nvPr>
        </p:nvSpPr>
        <p:spPr>
          <a:xfrm>
            <a:off x="1118043" y="1282032"/>
            <a:ext cx="5479815" cy="3482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b="1" lang="en-US" sz="3600"/>
              <a:t>Join the senior Remind group to stay up to date with important ERHS news for seniors!</a:t>
            </a:r>
            <a:endParaRPr/>
          </a:p>
        </p:txBody>
      </p:sp>
      <p:sp>
        <p:nvSpPr>
          <p:cNvPr id="442" name="Google Shape;442;p22"/>
          <p:cNvSpPr txBox="1"/>
          <p:nvPr>
            <p:ph type="title"/>
          </p:nvPr>
        </p:nvSpPr>
        <p:spPr>
          <a:xfrm>
            <a:off x="1582175" y="388925"/>
            <a:ext cx="4619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1" lang="en-US" sz="3000">
                <a:latin typeface="Federo"/>
                <a:ea typeface="Federo"/>
                <a:cs typeface="Federo"/>
                <a:sym typeface="Federo"/>
              </a:rPr>
              <a:t>-Remind App-</a:t>
            </a:r>
            <a:endParaRPr b="1" sz="3000"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443" name="Google Shape;443;p22"/>
          <p:cNvPicPr preferRelativeResize="0"/>
          <p:nvPr/>
        </p:nvPicPr>
        <p:blipFill rotWithShape="1">
          <a:blip r:embed="rId3">
            <a:alphaModFix/>
          </a:blip>
          <a:srcRect b="7089" l="14225" r="14574" t="1902"/>
          <a:stretch/>
        </p:blipFill>
        <p:spPr>
          <a:xfrm>
            <a:off x="7541075" y="308375"/>
            <a:ext cx="3492051" cy="624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3"/>
          <p:cNvSpPr txBox="1"/>
          <p:nvPr>
            <p:ph idx="4294967295" type="title"/>
          </p:nvPr>
        </p:nvSpPr>
        <p:spPr>
          <a:xfrm>
            <a:off x="1501582" y="118700"/>
            <a:ext cx="9601200" cy="1304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1" lang="en-US">
                <a:latin typeface="Federo"/>
                <a:ea typeface="Federo"/>
                <a:cs typeface="Federo"/>
                <a:sym typeface="Federo"/>
              </a:rPr>
              <a:t>Local Contacts</a:t>
            </a:r>
            <a:endParaRPr b="1">
              <a:latin typeface="Federo"/>
              <a:ea typeface="Federo"/>
              <a:cs typeface="Federo"/>
              <a:sym typeface="Federo"/>
            </a:endParaRPr>
          </a:p>
        </p:txBody>
      </p:sp>
      <p:grpSp>
        <p:nvGrpSpPr>
          <p:cNvPr id="449" name="Google Shape;449;p23"/>
          <p:cNvGrpSpPr/>
          <p:nvPr/>
        </p:nvGrpSpPr>
        <p:grpSpPr>
          <a:xfrm>
            <a:off x="780508" y="1194520"/>
            <a:ext cx="10684657" cy="4903468"/>
            <a:chOff x="0" y="953"/>
            <a:chExt cx="10684657" cy="4903468"/>
          </a:xfrm>
        </p:grpSpPr>
        <p:sp>
          <p:nvSpPr>
            <p:cNvPr id="450" name="Google Shape;450;p23"/>
            <p:cNvSpPr/>
            <p:nvPr/>
          </p:nvSpPr>
          <p:spPr>
            <a:xfrm>
              <a:off x="16354" y="12103"/>
              <a:ext cx="2451734" cy="1471040"/>
            </a:xfrm>
            <a:prstGeom prst="rect">
              <a:avLst/>
            </a:prstGeom>
            <a:solidFill>
              <a:srgbClr val="39976D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1" name="Google Shape;451;p23"/>
            <p:cNvSpPr txBox="1"/>
            <p:nvPr/>
          </p:nvSpPr>
          <p:spPr>
            <a:xfrm>
              <a:off x="16354" y="12103"/>
              <a:ext cx="2451734" cy="1471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aramond"/>
                <a:buNone/>
              </a:pPr>
              <a:r>
                <a:rPr b="0" i="0" lang="en-US" sz="20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University of Alaska Anchorage</a:t>
              </a:r>
              <a:endPara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2824766" y="953"/>
              <a:ext cx="2451734" cy="1471040"/>
            </a:xfrm>
            <a:prstGeom prst="rect">
              <a:avLst/>
            </a:prstGeom>
            <a:solidFill>
              <a:srgbClr val="3B977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3" name="Google Shape;453;p23"/>
            <p:cNvSpPr txBox="1"/>
            <p:nvPr/>
          </p:nvSpPr>
          <p:spPr>
            <a:xfrm>
              <a:off x="2824766" y="953"/>
              <a:ext cx="2451734" cy="1471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aramond"/>
                <a:buNone/>
              </a:pPr>
              <a:r>
                <a:rPr b="0" i="0" lang="en-US" sz="20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University of Alaska Southeast</a:t>
              </a:r>
              <a:endPara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5521674" y="953"/>
              <a:ext cx="2451734" cy="1471040"/>
            </a:xfrm>
            <a:prstGeom prst="rect">
              <a:avLst/>
            </a:prstGeom>
            <a:solidFill>
              <a:srgbClr val="3B9881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5" name="Google Shape;455;p23"/>
            <p:cNvSpPr txBox="1"/>
            <p:nvPr/>
          </p:nvSpPr>
          <p:spPr>
            <a:xfrm>
              <a:off x="5521674" y="953"/>
              <a:ext cx="2451734" cy="1471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aramond"/>
                <a:buNone/>
              </a:pPr>
              <a:r>
                <a:rPr b="0" i="0" lang="en-US" sz="20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University of Alaska Fairbanks</a:t>
              </a:r>
              <a:endPara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8222332" y="35964"/>
              <a:ext cx="2451734" cy="1471040"/>
            </a:xfrm>
            <a:prstGeom prst="rect">
              <a:avLst/>
            </a:prstGeom>
            <a:solidFill>
              <a:srgbClr val="3D978A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7" name="Google Shape;457;p23"/>
            <p:cNvSpPr txBox="1"/>
            <p:nvPr/>
          </p:nvSpPr>
          <p:spPr>
            <a:xfrm>
              <a:off x="8222332" y="35964"/>
              <a:ext cx="2451734" cy="1471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aramond"/>
                <a:buNone/>
              </a:pPr>
              <a:r>
                <a:rPr b="0" i="0" lang="en-US" sz="20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Northern Industrial Training</a:t>
              </a:r>
              <a:endPara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0" y="1747941"/>
              <a:ext cx="2451734" cy="1471040"/>
            </a:xfrm>
            <a:prstGeom prst="rect">
              <a:avLst/>
            </a:prstGeom>
            <a:solidFill>
              <a:srgbClr val="3D9893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9" name="Google Shape;459;p23"/>
            <p:cNvSpPr txBox="1"/>
            <p:nvPr/>
          </p:nvSpPr>
          <p:spPr>
            <a:xfrm>
              <a:off x="0" y="1747941"/>
              <a:ext cx="2451734" cy="1471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aramond"/>
                <a:buNone/>
              </a:pPr>
              <a:r>
                <a:rPr b="0" i="0" lang="en-US" sz="20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Alaska Pacific University</a:t>
              </a:r>
              <a:endPara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2824766" y="1717167"/>
              <a:ext cx="2451734" cy="1471040"/>
            </a:xfrm>
            <a:prstGeom prst="rect">
              <a:avLst/>
            </a:prstGeom>
            <a:solidFill>
              <a:srgbClr val="3E959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61" name="Google Shape;461;p23"/>
            <p:cNvSpPr txBox="1"/>
            <p:nvPr/>
          </p:nvSpPr>
          <p:spPr>
            <a:xfrm>
              <a:off x="2824766" y="1717167"/>
              <a:ext cx="2451734" cy="1471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aramond"/>
                <a:buNone/>
              </a:pPr>
              <a:r>
                <a:rPr b="0" i="0" lang="en-US" sz="20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Alaska Vocational Technical Center (AVTEC)</a:t>
              </a:r>
              <a:endPara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5521674" y="1717167"/>
              <a:ext cx="2451734" cy="1471040"/>
            </a:xfrm>
            <a:prstGeom prst="rect">
              <a:avLst/>
            </a:prstGeom>
            <a:solidFill>
              <a:srgbClr val="3F8D9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63" name="Google Shape;463;p23"/>
            <p:cNvSpPr txBox="1"/>
            <p:nvPr/>
          </p:nvSpPr>
          <p:spPr>
            <a:xfrm>
              <a:off x="5521674" y="1717167"/>
              <a:ext cx="2451734" cy="1471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aramond"/>
                <a:buNone/>
              </a:pPr>
              <a:r>
                <a:rPr b="0" i="0" lang="en-US" sz="20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Alaska Commission on Post-Secondary Ed</a:t>
              </a:r>
              <a:endPara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8218581" y="1717167"/>
              <a:ext cx="2451734" cy="1471040"/>
            </a:xfrm>
            <a:prstGeom prst="rect">
              <a:avLst/>
            </a:prstGeom>
            <a:solidFill>
              <a:srgbClr val="3F869A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65" name="Google Shape;465;p23"/>
            <p:cNvSpPr txBox="1"/>
            <p:nvPr/>
          </p:nvSpPr>
          <p:spPr>
            <a:xfrm>
              <a:off x="8218581" y="1717167"/>
              <a:ext cx="2451734" cy="1471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aramond"/>
                <a:buNone/>
              </a:pPr>
              <a:r>
                <a:rPr b="0" i="0" lang="en-US" sz="20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1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Alaska Career College</a:t>
              </a:r>
              <a:endPara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0" y="3422230"/>
              <a:ext cx="2451734" cy="1471040"/>
            </a:xfrm>
            <a:prstGeom prst="rect">
              <a:avLst/>
            </a:prstGeom>
            <a:solidFill>
              <a:srgbClr val="417D9A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67" name="Google Shape;467;p23"/>
            <p:cNvSpPr txBox="1"/>
            <p:nvPr/>
          </p:nvSpPr>
          <p:spPr>
            <a:xfrm>
              <a:off x="0" y="3422230"/>
              <a:ext cx="2451734" cy="1471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aramond"/>
                <a:buNone/>
              </a:pPr>
              <a:r>
                <a:rPr b="0" i="0" lang="en-US" sz="20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11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Charter College</a:t>
              </a:r>
              <a:endPara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2810424" y="3433381"/>
              <a:ext cx="2451734" cy="1471040"/>
            </a:xfrm>
            <a:prstGeom prst="rect">
              <a:avLst/>
            </a:prstGeom>
            <a:solidFill>
              <a:srgbClr val="41769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69" name="Google Shape;469;p23"/>
            <p:cNvSpPr txBox="1"/>
            <p:nvPr/>
          </p:nvSpPr>
          <p:spPr>
            <a:xfrm>
              <a:off x="2810424" y="3433381"/>
              <a:ext cx="2451734" cy="1471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aramond"/>
                <a:buNone/>
              </a:pPr>
              <a:r>
                <a:rPr b="0" i="0" lang="en-US" sz="20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Alaska Laborers Training School</a:t>
              </a:r>
              <a:endPara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5507331" y="3433381"/>
              <a:ext cx="5177326" cy="1471040"/>
            </a:xfrm>
            <a:prstGeom prst="rect">
              <a:avLst/>
            </a:prstGeom>
            <a:solidFill>
              <a:srgbClr val="426E9C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71" name="Google Shape;471;p23"/>
            <p:cNvSpPr txBox="1"/>
            <p:nvPr/>
          </p:nvSpPr>
          <p:spPr>
            <a:xfrm>
              <a:off x="5507331" y="3433381"/>
              <a:ext cx="5177326" cy="1471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Garamond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Recruiters:</a:t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Garamond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 Air National Guard -Kristina Elliot. </a:t>
              </a:r>
              <a:r>
                <a:rPr b="0" i="0" lang="en-US" sz="16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1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kristina.elliot@us.af.mil</a:t>
              </a:r>
              <a:endPara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Garamond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 Navy - Rico Velacruz, CE2, </a:t>
              </a:r>
              <a:r>
                <a:rPr b="0" i="0" lang="en-US" sz="16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1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rico.h.velacruz1@navy.mil</a:t>
              </a:r>
              <a:endPara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Garamond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Army - Matthew R. Kuhl, SFC, </a:t>
              </a:r>
              <a:r>
                <a:rPr b="0" i="0" lang="en-US" sz="16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1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matthew.r.kuhl.mil@mail.mil</a:t>
              </a:r>
              <a:br>
                <a:rPr b="0" i="0" lang="en-US" sz="16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endPara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4"/>
          <p:cNvSpPr txBox="1"/>
          <p:nvPr>
            <p:ph type="title"/>
          </p:nvPr>
        </p:nvSpPr>
        <p:spPr>
          <a:xfrm>
            <a:off x="1295402" y="614951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1" lang="en-US">
                <a:latin typeface="Federo"/>
                <a:ea typeface="Federo"/>
                <a:cs typeface="Federo"/>
                <a:sym typeface="Federo"/>
              </a:rPr>
              <a:t>Other Useful Resources</a:t>
            </a:r>
            <a:endParaRPr b="1">
              <a:latin typeface="Federo"/>
              <a:ea typeface="Federo"/>
              <a:cs typeface="Federo"/>
              <a:sym typeface="Federo"/>
            </a:endParaRPr>
          </a:p>
        </p:txBody>
      </p:sp>
      <p:grpSp>
        <p:nvGrpSpPr>
          <p:cNvPr id="477" name="Google Shape;477;p24"/>
          <p:cNvGrpSpPr/>
          <p:nvPr/>
        </p:nvGrpSpPr>
        <p:grpSpPr>
          <a:xfrm>
            <a:off x="1502986" y="1757054"/>
            <a:ext cx="9139135" cy="4250761"/>
            <a:chOff x="940278" y="2357"/>
            <a:chExt cx="9139135" cy="4250761"/>
          </a:xfrm>
        </p:grpSpPr>
        <p:sp>
          <p:nvSpPr>
            <p:cNvPr id="478" name="Google Shape;478;p24"/>
            <p:cNvSpPr/>
            <p:nvPr/>
          </p:nvSpPr>
          <p:spPr>
            <a:xfrm>
              <a:off x="940278" y="2357"/>
              <a:ext cx="2125380" cy="1275228"/>
            </a:xfrm>
            <a:prstGeom prst="rect">
              <a:avLst/>
            </a:prstGeom>
            <a:solidFill>
              <a:srgbClr val="39976D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79" name="Google Shape;479;p24"/>
            <p:cNvSpPr txBox="1"/>
            <p:nvPr/>
          </p:nvSpPr>
          <p:spPr>
            <a:xfrm>
              <a:off x="940278" y="2357"/>
              <a:ext cx="2125380" cy="1275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aramond"/>
                <a:buNone/>
              </a:pPr>
              <a:r>
                <a:rPr b="0" i="0" lang="en-US" sz="23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Admissions Timeline for 11</a:t>
              </a:r>
              <a:r>
                <a:rPr b="0" baseline="30000" i="0" lang="en-US" sz="23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th</a:t>
              </a:r>
              <a:r>
                <a:rPr b="0" i="0" lang="en-US" sz="23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/12</a:t>
              </a:r>
              <a:r>
                <a:rPr b="0" baseline="30000" i="0" lang="en-US" sz="23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th</a:t>
              </a:r>
              <a:r>
                <a:rPr b="0" i="0" lang="en-US" sz="23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 grade</a:t>
              </a:r>
              <a:endParaRPr b="0" i="0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3278197" y="2357"/>
              <a:ext cx="2125380" cy="1275228"/>
            </a:xfrm>
            <a:prstGeom prst="rect">
              <a:avLst/>
            </a:prstGeom>
            <a:solidFill>
              <a:srgbClr val="3B977A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1" name="Google Shape;481;p24"/>
            <p:cNvSpPr txBox="1"/>
            <p:nvPr/>
          </p:nvSpPr>
          <p:spPr>
            <a:xfrm>
              <a:off x="3278197" y="2357"/>
              <a:ext cx="2125380" cy="1275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aramond"/>
                <a:buNone/>
              </a:pPr>
              <a:r>
                <a:rPr b="0" i="0" lang="en-US" sz="23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Quick Guide to Financial Aid</a:t>
              </a:r>
              <a:endParaRPr b="0" i="0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5616115" y="2357"/>
              <a:ext cx="2125380" cy="1275228"/>
            </a:xfrm>
            <a:prstGeom prst="rect">
              <a:avLst/>
            </a:prstGeom>
            <a:solidFill>
              <a:srgbClr val="3B9886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3" name="Google Shape;483;p24"/>
            <p:cNvSpPr txBox="1"/>
            <p:nvPr/>
          </p:nvSpPr>
          <p:spPr>
            <a:xfrm>
              <a:off x="5616115" y="2357"/>
              <a:ext cx="2125380" cy="1275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aramond"/>
                <a:buNone/>
              </a:pPr>
              <a:r>
                <a:rPr b="0" i="0" lang="en-US" sz="23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Evaluating Financial Aid Award Letters</a:t>
              </a:r>
              <a:endParaRPr b="0" i="0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954033" y="2357"/>
              <a:ext cx="2125380" cy="1275228"/>
            </a:xfrm>
            <a:prstGeom prst="rect">
              <a:avLst/>
            </a:prstGeom>
            <a:solidFill>
              <a:srgbClr val="3D989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5" name="Google Shape;485;p24"/>
            <p:cNvSpPr txBox="1"/>
            <p:nvPr/>
          </p:nvSpPr>
          <p:spPr>
            <a:xfrm>
              <a:off x="7954033" y="2357"/>
              <a:ext cx="2125380" cy="1275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aramond"/>
                <a:buNone/>
              </a:pPr>
              <a:r>
                <a:rPr b="0" i="0" lang="en-US" sz="23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1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Financial Aid Tips</a:t>
              </a:r>
              <a:endParaRPr b="0" i="0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940278" y="1490123"/>
              <a:ext cx="2125380" cy="1275228"/>
            </a:xfrm>
            <a:prstGeom prst="rect">
              <a:avLst/>
            </a:prstGeom>
            <a:solidFill>
              <a:srgbClr val="3E959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940278" y="1490123"/>
              <a:ext cx="2125380" cy="1275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aramond"/>
                <a:buNone/>
              </a:pPr>
              <a:r>
                <a:rPr b="0" i="0" lang="en-US" sz="23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11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Scholarship Application Tips</a:t>
              </a:r>
              <a:endParaRPr b="0" i="0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3278197" y="1490123"/>
              <a:ext cx="2125380" cy="1275228"/>
            </a:xfrm>
            <a:prstGeom prst="rect">
              <a:avLst/>
            </a:prstGeom>
            <a:solidFill>
              <a:srgbClr val="3F8B9A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9" name="Google Shape;489;p24"/>
            <p:cNvSpPr txBox="1"/>
            <p:nvPr/>
          </p:nvSpPr>
          <p:spPr>
            <a:xfrm>
              <a:off x="3278197" y="1490123"/>
              <a:ext cx="2125380" cy="1275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aramond"/>
                <a:buNone/>
              </a:pPr>
              <a:r>
                <a:rPr b="0" i="0" lang="en-US" sz="23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More Scholarship Application Tips</a:t>
              </a:r>
              <a:endParaRPr b="0" i="0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5616115" y="1491590"/>
              <a:ext cx="2125380" cy="1275228"/>
            </a:xfrm>
            <a:prstGeom prst="rect">
              <a:avLst/>
            </a:prstGeom>
            <a:solidFill>
              <a:srgbClr val="40829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1" name="Google Shape;491;p24"/>
            <p:cNvSpPr txBox="1"/>
            <p:nvPr/>
          </p:nvSpPr>
          <p:spPr>
            <a:xfrm>
              <a:off x="5616115" y="1491590"/>
              <a:ext cx="2125380" cy="1275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aramond"/>
                <a:buNone/>
              </a:pPr>
              <a:r>
                <a:rPr b="0" i="0" lang="en-US" sz="2300" u="sng" cap="none" strike="noStrike">
                  <a:solidFill>
                    <a:schemeClr val="hlink"/>
                  </a:solidFill>
                  <a:latin typeface="Garamond"/>
                  <a:ea typeface="Garamond"/>
                  <a:cs typeface="Garamond"/>
                  <a:sym typeface="Garamond"/>
                  <a:hlinkClick r:id="rId13"/>
                </a:rPr>
                <a:t>Comparing Colleges</a:t>
              </a:r>
              <a:endParaRPr b="0" i="0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7954033" y="1490123"/>
              <a:ext cx="2125380" cy="1275228"/>
            </a:xfrm>
            <a:prstGeom prst="rect">
              <a:avLst/>
            </a:prstGeom>
            <a:solidFill>
              <a:srgbClr val="41789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3" name="Google Shape;493;p24"/>
            <p:cNvSpPr txBox="1"/>
            <p:nvPr/>
          </p:nvSpPr>
          <p:spPr>
            <a:xfrm>
              <a:off x="7954033" y="1490123"/>
              <a:ext cx="2125380" cy="1275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aramond"/>
                <a:buNone/>
              </a:pPr>
              <a:r>
                <a:rPr b="0" i="0" lang="en-US" sz="23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1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College Essay Tips</a:t>
              </a:r>
              <a:endParaRPr b="0" i="0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4447156" y="2977890"/>
              <a:ext cx="2125380" cy="1275228"/>
            </a:xfrm>
            <a:prstGeom prst="rect">
              <a:avLst/>
            </a:prstGeom>
            <a:solidFill>
              <a:srgbClr val="426E9C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5" name="Google Shape;495;p24"/>
            <p:cNvSpPr txBox="1"/>
            <p:nvPr/>
          </p:nvSpPr>
          <p:spPr>
            <a:xfrm>
              <a:off x="4447156" y="2977890"/>
              <a:ext cx="2125380" cy="1275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aramond"/>
                <a:buNone/>
              </a:pPr>
              <a:r>
                <a:rPr b="0" i="0" lang="en-US" sz="23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1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More Web Resources</a:t>
              </a:r>
              <a:endParaRPr b="0" i="0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Google Shape;214;p3"/>
          <p:cNvSpPr txBox="1"/>
          <p:nvPr>
            <p:ph type="title"/>
          </p:nvPr>
        </p:nvSpPr>
        <p:spPr>
          <a:xfrm>
            <a:off x="1266541" y="586001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1" lang="en-US">
                <a:latin typeface="Federo"/>
                <a:ea typeface="Federo"/>
                <a:cs typeface="Federo"/>
                <a:sym typeface="Federo"/>
              </a:rPr>
              <a:t>-Curriculum &amp; Counseling Team-</a:t>
            </a:r>
            <a:endParaRPr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15" name="Google Shape;215;p3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>
              <a:alpha val="8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"/>
          <p:cNvSpPr txBox="1"/>
          <p:nvPr>
            <p:ph idx="1" type="body"/>
          </p:nvPr>
        </p:nvSpPr>
        <p:spPr>
          <a:xfrm>
            <a:off x="739421" y="1828801"/>
            <a:ext cx="11107023" cy="3977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000"/>
              <a:t>Jen Birtz</a:t>
            </a:r>
            <a:r>
              <a:rPr lang="en-US" sz="2000"/>
              <a:t>, </a:t>
            </a:r>
            <a:r>
              <a:rPr i="1" lang="en-US" sz="2000"/>
              <a:t>AP Curriculum </a:t>
            </a:r>
            <a:r>
              <a:rPr lang="en-US" sz="2000"/>
              <a:t>				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birtz_jennifer@asdk12.org </a:t>
            </a:r>
            <a:r>
              <a:rPr lang="en-US" sz="2000"/>
              <a:t>			(907-742-2711)</a:t>
            </a:r>
            <a:endParaRPr/>
          </a:p>
          <a:p>
            <a:pPr indent="-285750" lvl="1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/>
              <a:t>Cari Witte, </a:t>
            </a:r>
            <a:r>
              <a:rPr i="1" lang="en-US" sz="2000"/>
              <a:t>Curriculum Assistant		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witte_cari@asdk12.org</a:t>
            </a:r>
            <a:r>
              <a:rPr lang="en-US" sz="2000"/>
              <a:t> 				(907-742-2740)</a:t>
            </a:r>
            <a:endParaRPr/>
          </a:p>
          <a:p>
            <a:pPr indent="-285750" lvl="1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/>
              <a:t>Tina Spano, </a:t>
            </a:r>
            <a:r>
              <a:rPr i="1" lang="en-US" sz="2000"/>
              <a:t>Registrar </a:t>
            </a:r>
            <a:r>
              <a:rPr lang="en-US" sz="2000"/>
              <a:t>				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spano_christina@asdk12.org</a:t>
            </a:r>
            <a:r>
              <a:rPr lang="en-US" sz="2000"/>
              <a:t> 		(907-742-2708)</a:t>
            </a:r>
            <a:endParaRPr/>
          </a:p>
          <a:p>
            <a:pPr indent="-285750" lvl="1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/>
              <a:t>Sally Laret, </a:t>
            </a:r>
            <a:r>
              <a:rPr i="1" lang="en-US" sz="2000"/>
              <a:t>Counselor A-F </a:t>
            </a:r>
            <a:r>
              <a:rPr lang="en-US" sz="2000"/>
              <a:t>			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laret_sally@asdk12.org</a:t>
            </a:r>
            <a:r>
              <a:rPr lang="en-US" sz="2000"/>
              <a:t> 				(907-742-2704)</a:t>
            </a:r>
            <a:endParaRPr/>
          </a:p>
          <a:p>
            <a:pPr indent="-285750" lvl="1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/>
              <a:t>Gina Wall, </a:t>
            </a:r>
            <a:r>
              <a:rPr i="1" lang="en-US" sz="2000"/>
              <a:t>Counselor G-O </a:t>
            </a:r>
            <a:r>
              <a:rPr lang="en-US" sz="2000"/>
              <a:t>			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wall_gina@asdk12.org</a:t>
            </a:r>
            <a:r>
              <a:rPr lang="en-US" sz="2000"/>
              <a:t> 				(907-742-2712)</a:t>
            </a:r>
            <a:endParaRPr/>
          </a:p>
          <a:p>
            <a:pPr indent="-285750" lvl="1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/>
              <a:t>Stephanie Rawlings, </a:t>
            </a:r>
            <a:r>
              <a:rPr i="1" lang="en-US" sz="2000"/>
              <a:t>Counselor P-Z </a:t>
            </a:r>
            <a:r>
              <a:rPr lang="en-US" sz="2000"/>
              <a:t>	</a:t>
            </a:r>
            <a:r>
              <a:rPr lang="en-US" sz="2000" u="sng">
                <a:solidFill>
                  <a:schemeClr val="hlink"/>
                </a:solidFill>
                <a:hlinkClick r:id="rId8"/>
              </a:rPr>
              <a:t>rawlings_stephanie@asdk12.org</a:t>
            </a:r>
            <a:r>
              <a:rPr lang="en-US" sz="2000"/>
              <a:t> 	(907-742-2709)</a:t>
            </a:r>
            <a:endParaRPr/>
          </a:p>
          <a:p>
            <a:pPr indent="0" lvl="8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br>
              <a:rPr lang="en-US"/>
            </a:br>
            <a:r>
              <a:rPr lang="en-US"/>
              <a:t> </a:t>
            </a:r>
            <a:endParaRPr/>
          </a:p>
        </p:txBody>
      </p:sp>
      <p:sp>
        <p:nvSpPr>
          <p:cNvPr id="217" name="Google Shape;217;p3"/>
          <p:cNvSpPr/>
          <p:nvPr/>
        </p:nvSpPr>
        <p:spPr>
          <a:xfrm flipH="1">
            <a:off x="11743267" y="4013200"/>
            <a:ext cx="448733" cy="2844800"/>
          </a:xfrm>
          <a:prstGeom prst="triangle">
            <a:avLst>
              <a:gd fmla="val 0" name="adj"/>
            </a:avLst>
          </a:prstGeom>
          <a:solidFill>
            <a:schemeClr val="accent1">
              <a:alpha val="8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lephone outline" id="218" name="Google Shape;218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64217" y="4537439"/>
            <a:ext cx="2257429" cy="2257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/>
          <p:nvPr/>
        </p:nvSpPr>
        <p:spPr>
          <a:xfrm>
            <a:off x="1352229" y="1528774"/>
            <a:ext cx="2922600" cy="120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for </a:t>
            </a:r>
            <a:endParaRPr b="0" i="0" sz="1800" u="sng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ERHS Credit Tracker Form</a:t>
            </a:r>
            <a:endParaRPr b="0" i="0" sz="18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(look under Student Tools)</a:t>
            </a: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on the ERHS website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4" name="Google Shape;224;p6"/>
          <p:cNvPicPr preferRelativeResize="0"/>
          <p:nvPr/>
        </p:nvPicPr>
        <p:blipFill rotWithShape="1">
          <a:blip r:embed="rId8">
            <a:alphaModFix/>
          </a:blip>
          <a:srcRect b="3094" l="0" r="0" t="6381"/>
          <a:stretch/>
        </p:blipFill>
        <p:spPr>
          <a:xfrm>
            <a:off x="5414525" y="195263"/>
            <a:ext cx="5779450" cy="6467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5" name="Google Shape;225;p6"/>
          <p:cNvSpPr txBox="1"/>
          <p:nvPr>
            <p:ph type="title"/>
          </p:nvPr>
        </p:nvSpPr>
        <p:spPr>
          <a:xfrm>
            <a:off x="1258480" y="562750"/>
            <a:ext cx="42672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Federo"/>
              <a:buNone/>
            </a:pPr>
            <a:r>
              <a:rPr b="1" lang="en-US">
                <a:latin typeface="Federo"/>
                <a:ea typeface="Federo"/>
                <a:cs typeface="Federo"/>
                <a:sym typeface="Federo"/>
              </a:rPr>
              <a:t>-Credit Tracker-</a:t>
            </a:r>
            <a:endParaRPr/>
          </a:p>
        </p:txBody>
      </p:sp>
      <p:sp>
        <p:nvSpPr>
          <p:cNvPr id="226" name="Google Shape;226;p6"/>
          <p:cNvSpPr txBox="1"/>
          <p:nvPr/>
        </p:nvSpPr>
        <p:spPr>
          <a:xfrm>
            <a:off x="1077900" y="2968150"/>
            <a:ext cx="3421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Each box is worth </a:t>
            </a:r>
            <a:b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.5 (semester)credit</a:t>
            </a:r>
            <a:endParaRPr b="0" i="0" sz="2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22.5 total credits </a:t>
            </a:r>
            <a:b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required for graduation</a:t>
            </a:r>
            <a:endParaRPr b="0" i="0" sz="2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" name="Google Shape;233;p7"/>
          <p:cNvSpPr txBox="1"/>
          <p:nvPr>
            <p:ph type="title"/>
          </p:nvPr>
        </p:nvSpPr>
        <p:spPr>
          <a:xfrm>
            <a:off x="804421" y="796374"/>
            <a:ext cx="10583158" cy="880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2221"/>
              <a:buFont typeface="Garamond"/>
              <a:buNone/>
            </a:pPr>
            <a:r>
              <a:rPr b="1" lang="en-US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-</a:t>
            </a:r>
            <a:r>
              <a:rPr b="1" lang="en-US" sz="5644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Transcript</a:t>
            </a:r>
            <a:r>
              <a:rPr b="1" lang="en-US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-</a:t>
            </a:r>
            <a:endParaRPr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650697" y="648452"/>
            <a:ext cx="10890600" cy="11520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650700" y="2125575"/>
            <a:ext cx="10668000" cy="37713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can view your unofficial transcript through Q/parent/student connect.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request an official transcript you will need to input your request at the link below.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link is for official transcripts for:</a:t>
            </a:r>
            <a:b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1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use or to be sent to colleges, scholarships, or other institutions.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https://anchorageak.scriborder.com/</a:t>
            </a:r>
            <a:endParaRPr b="0" i="0" sz="2400" u="none" cap="none" strike="noStrike">
              <a:solidFill>
                <a:srgbClr val="1155CC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1575475" y="6058175"/>
            <a:ext cx="4810500" cy="58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Transcripts must be requested online!</a:t>
            </a:r>
            <a:endParaRPr sz="2400">
              <a:solidFill>
                <a:schemeClr val="lt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descr="a pink and blue donut with the words donut forget written below it (Provided by Tenor)" id="237" name="Google Shape;23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19350" y="4277250"/>
            <a:ext cx="1941550" cy="23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 txBox="1"/>
          <p:nvPr>
            <p:ph idx="1" type="body"/>
          </p:nvPr>
        </p:nvSpPr>
        <p:spPr>
          <a:xfrm>
            <a:off x="5394960" y="1403208"/>
            <a:ext cx="4696996" cy="4485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sz="2000"/>
              <a:t>SAT/ACT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000"/>
              <a:t> If you have not already taken one, sign up as soon as possible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000"/>
              <a:t> more details on following slide.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000"/>
              <a:t>Be sure to enter ERHS’s code </a:t>
            </a:r>
            <a:r>
              <a:rPr b="1" lang="en-US" sz="2000">
                <a:highlight>
                  <a:srgbClr val="FFFF00"/>
                </a:highlight>
              </a:rPr>
              <a:t>(020368) </a:t>
            </a:r>
            <a:r>
              <a:rPr lang="en-US" sz="2000"/>
              <a:t>when you sign up for the SAT/ACT. This allows your scores to be sent to the school district. (Required for APS)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000"/>
              <a:t>SAT/ACT fee waivers are available to students who qualify for free/reduced lunch. Please contact your counselor or apply directly online.</a:t>
            </a:r>
            <a:endParaRPr/>
          </a:p>
        </p:txBody>
      </p:sp>
      <p:pic>
        <p:nvPicPr>
          <p:cNvPr descr="Person writing on a board" id="243" name="Google Shape;243;p8"/>
          <p:cNvPicPr preferRelativeResize="0"/>
          <p:nvPr/>
        </p:nvPicPr>
        <p:blipFill rotWithShape="1">
          <a:blip r:embed="rId3">
            <a:alphaModFix/>
          </a:blip>
          <a:srcRect b="0" l="40934" r="853" t="0"/>
          <a:stretch/>
        </p:blipFill>
        <p:spPr>
          <a:xfrm>
            <a:off x="20" y="-1"/>
            <a:ext cx="5394940" cy="6858001"/>
          </a:xfrm>
          <a:custGeom>
            <a:rect b="b" l="l" r="r" t="t"/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4" name="Google Shape;244;p8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9"/>
          <p:cNvGraphicFramePr/>
          <p:nvPr/>
        </p:nvGraphicFramePr>
        <p:xfrm>
          <a:off x="6190593" y="1321049"/>
          <a:ext cx="3000000" cy="3000000"/>
        </p:xfrm>
        <a:graphic>
          <a:graphicData uri="http://schemas.openxmlformats.org/drawingml/2006/table">
            <a:tbl>
              <a:tblPr bandRow="1" firstCol="1" firstRow="1">
                <a:gradFill>
                  <a:gsLst>
                    <a:gs pos="0">
                      <a:srgbClr val="C4CDD9"/>
                    </a:gs>
                    <a:gs pos="100000">
                      <a:srgbClr val="8197B4"/>
                    </a:gs>
                  </a:gsLst>
                  <a:lin ang="5400000" scaled="0"/>
                </a:gradFill>
                <a:tableStyleId>{2110134B-E3A3-4302-94AB-EF0A4BECF59E}</a:tableStyleId>
              </a:tblPr>
              <a:tblGrid>
                <a:gridCol w="1554625"/>
                <a:gridCol w="1518075"/>
                <a:gridCol w="1688475"/>
                <a:gridCol w="1040525"/>
              </a:tblGrid>
              <a:tr h="746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/>
                        <a:t>Test Date 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Trebuchet MS"/>
                        <a:buNone/>
                      </a:pPr>
                      <a:br>
                        <a:rPr lang="en-US" sz="600" u="none" cap="none" strike="noStrike"/>
                      </a:br>
                      <a:r>
                        <a:rPr lang="en-US" sz="1800" u="none" cap="none" strike="noStrike"/>
                        <a:t>Registration Due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Trebuchet MS"/>
                        <a:buNone/>
                      </a:pPr>
                      <a:r>
                        <a:t/>
                      </a:r>
                      <a:endParaRPr sz="5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/>
                        <a:t>Late Fee 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/>
                        <a:t>Deadline  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/>
                        <a:t>Location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44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October </a:t>
                      </a:r>
                      <a:r>
                        <a:rPr lang="en-US" sz="1600"/>
                        <a:t>18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September </a:t>
                      </a:r>
                      <a:r>
                        <a:rPr lang="en-US" sz="1600"/>
                        <a:t>12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Garamond"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September 30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UAA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/>
                </a:tc>
              </a:tr>
              <a:tr h="412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December 1</a:t>
                      </a:r>
                      <a:r>
                        <a:rPr lang="en-US" sz="1600"/>
                        <a:t>3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November </a:t>
                      </a:r>
                      <a:r>
                        <a:rPr lang="en-US" sz="1600"/>
                        <a:t>7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November 2</a:t>
                      </a:r>
                      <a:r>
                        <a:rPr lang="en-US" sz="1600"/>
                        <a:t>4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UAA</a:t>
                      </a:r>
                      <a:endParaRPr sz="16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/>
                </a:tc>
              </a:tr>
              <a:tr h="44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February </a:t>
                      </a:r>
                      <a:r>
                        <a:rPr lang="en-US" sz="1600"/>
                        <a:t>14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January </a:t>
                      </a:r>
                      <a:r>
                        <a:rPr lang="en-US" sz="1600"/>
                        <a:t>9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January 2</a:t>
                      </a:r>
                      <a:r>
                        <a:rPr lang="en-US" sz="1600"/>
                        <a:t>3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UAA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/>
                </a:tc>
              </a:tr>
              <a:tr h="41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April </a:t>
                      </a:r>
                      <a:r>
                        <a:rPr lang="en-US" sz="1600"/>
                        <a:t>11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/>
                        <a:t>March 6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March </a:t>
                      </a:r>
                      <a:r>
                        <a:rPr lang="en-US" sz="1600"/>
                        <a:t>24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UAA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/>
                </a:tc>
              </a:tr>
              <a:tr h="379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June 1</a:t>
                      </a:r>
                      <a:r>
                        <a:rPr lang="en-US" sz="1600"/>
                        <a:t>3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May </a:t>
                      </a:r>
                      <a:r>
                        <a:rPr lang="en-US" sz="1600"/>
                        <a:t>8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May 2</a:t>
                      </a:r>
                      <a:r>
                        <a:rPr lang="en-US" sz="1600"/>
                        <a:t>9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UAA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/>
                </a:tc>
              </a:tr>
              <a:tr h="423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July 1</a:t>
                      </a:r>
                      <a:r>
                        <a:rPr lang="en-US" sz="1600"/>
                        <a:t>1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June </a:t>
                      </a:r>
                      <a:r>
                        <a:rPr lang="en-US" sz="1600"/>
                        <a:t>5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June 2</a:t>
                      </a:r>
                      <a:r>
                        <a:rPr lang="en-US" sz="1600"/>
                        <a:t>4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UAA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50" name="Google Shape;250;p9"/>
          <p:cNvSpPr/>
          <p:nvPr/>
        </p:nvSpPr>
        <p:spPr>
          <a:xfrm>
            <a:off x="6783336" y="774751"/>
            <a:ext cx="4308114" cy="523220"/>
          </a:xfrm>
          <a:prstGeom prst="rect">
            <a:avLst/>
          </a:prstGeom>
          <a:noFill/>
          <a:ln cap="flat" cmpd="sng" w="158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DATES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1" name="Google Shape;251;p9"/>
          <p:cNvGraphicFramePr/>
          <p:nvPr/>
        </p:nvGraphicFramePr>
        <p:xfrm>
          <a:off x="199699" y="1321049"/>
          <a:ext cx="3000000" cy="3000000"/>
        </p:xfrm>
        <a:graphic>
          <a:graphicData uri="http://schemas.openxmlformats.org/drawingml/2006/table">
            <a:tbl>
              <a:tblPr bandRow="1" firstCol="1" firstRow="1">
                <a:gradFill>
                  <a:gsLst>
                    <a:gs pos="0">
                      <a:srgbClr val="C3D7CC"/>
                    </a:gs>
                    <a:gs pos="100000">
                      <a:srgbClr val="7FAF97"/>
                    </a:gs>
                  </a:gsLst>
                  <a:lin ang="5400000" scaled="0"/>
                </a:gradFill>
                <a:tableStyleId>{70528834-B162-467C-8A2E-3319DCAC1F0B}</a:tableStyleId>
              </a:tblPr>
              <a:tblGrid>
                <a:gridCol w="1499725"/>
                <a:gridCol w="1401775"/>
                <a:gridCol w="1722675"/>
                <a:gridCol w="1028550"/>
              </a:tblGrid>
              <a:tr h="805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/>
                        <a:t>Test Date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/>
                        <a:t>Registration Due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/>
                        <a:t>Late Fee Deadline </a:t>
                      </a:r>
                      <a:endParaRPr sz="1800" u="none" cap="none" strike="noStrike"/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/>
                        <a:t>Location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/>
                </a:tc>
              </a:tr>
              <a:tr h="41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October </a:t>
                      </a:r>
                      <a:r>
                        <a:rPr lang="en-US" sz="1600"/>
                        <a:t>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September </a:t>
                      </a:r>
                      <a:r>
                        <a:rPr lang="en-US" sz="1600"/>
                        <a:t>19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September 2</a:t>
                      </a:r>
                      <a:r>
                        <a:rPr lang="en-US" sz="1600"/>
                        <a:t>3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rebuchet MS"/>
                        <a:buNone/>
                      </a:pPr>
                      <a:r>
                        <a:rPr lang="en-US" sz="1400" u="none" cap="none" strike="noStrike"/>
                        <a:t>UAA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November </a:t>
                      </a:r>
                      <a:r>
                        <a:rPr lang="en-US" sz="1600"/>
                        <a:t>8</a:t>
                      </a:r>
                      <a:endParaRPr sz="1600" u="none" cap="none" strike="noStrike"/>
                    </a:p>
                  </a:txBody>
                  <a:tcPr marT="9525" marB="9525" marR="9525" marL="95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October </a:t>
                      </a:r>
                      <a:r>
                        <a:rPr lang="en-US" sz="1600"/>
                        <a:t>24</a:t>
                      </a:r>
                      <a:endParaRPr sz="1600" u="none" cap="none" strike="noStrike"/>
                    </a:p>
                  </a:txBody>
                  <a:tcPr marT="9525" marB="9525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October 2</a:t>
                      </a:r>
                      <a:r>
                        <a:rPr lang="en-US" sz="1600"/>
                        <a:t>8</a:t>
                      </a:r>
                      <a:endParaRPr sz="1600" u="none" cap="none" strike="noStrike"/>
                    </a:p>
                  </a:txBody>
                  <a:tcPr marT="9525" marB="9525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UAA</a:t>
                      </a:r>
                      <a:endParaRPr sz="1400" u="none" cap="none" strike="noStrike"/>
                    </a:p>
                  </a:txBody>
                  <a:tcPr marT="9525" marB="9525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December </a:t>
                      </a:r>
                      <a:r>
                        <a:rPr lang="en-US" sz="1600"/>
                        <a:t>6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November </a:t>
                      </a:r>
                      <a:r>
                        <a:rPr lang="en-US" sz="1600"/>
                        <a:t>21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November 2</a:t>
                      </a:r>
                      <a:r>
                        <a:rPr lang="en-US" sz="1600"/>
                        <a:t>5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rebuchet MS"/>
                        <a:buNone/>
                      </a:pPr>
                      <a:r>
                        <a:rPr lang="en-US" sz="1400" u="none" cap="none" strike="noStrike"/>
                        <a:t>UAA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3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March </a:t>
                      </a:r>
                      <a:r>
                        <a:rPr lang="en-US" sz="1600"/>
                        <a:t>14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February 2</a:t>
                      </a:r>
                      <a:r>
                        <a:rPr lang="en-US" sz="1600"/>
                        <a:t>7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March 3</a:t>
                      </a:r>
                      <a:endParaRPr sz="1600" u="none" cap="none" strike="noStrike"/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rebuchet MS"/>
                        <a:buNone/>
                      </a:pPr>
                      <a:r>
                        <a:rPr lang="en-US" sz="1400" u="none" cap="none" strike="noStrike"/>
                        <a:t>UAA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/>
                </a:tc>
              </a:tr>
              <a:tr h="375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May </a:t>
                      </a:r>
                      <a:r>
                        <a:rPr lang="en-US" sz="1600"/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April 1</a:t>
                      </a:r>
                      <a:r>
                        <a:rPr lang="en-US" sz="1600"/>
                        <a:t>7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April 2</a:t>
                      </a:r>
                      <a:r>
                        <a:rPr lang="en-US" sz="1600"/>
                        <a:t>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rebuchet MS"/>
                        <a:buNone/>
                      </a:pPr>
                      <a:r>
                        <a:rPr lang="en-US" sz="1400" u="none" cap="none" strike="noStrike"/>
                        <a:t>UAA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/>
                </a:tc>
              </a:tr>
              <a:tr h="390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June </a:t>
                      </a:r>
                      <a:r>
                        <a:rPr lang="en-US" sz="1600"/>
                        <a:t>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May 22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-US" sz="1600" u="none" cap="none" strike="noStrike"/>
                        <a:t>May 2</a:t>
                      </a:r>
                      <a:r>
                        <a:rPr lang="en-US" sz="1600"/>
                        <a:t>6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rebuchet MS"/>
                        <a:buNone/>
                      </a:pPr>
                      <a:r>
                        <a:rPr lang="en-US" sz="1400" u="none" cap="none" strike="noStrike"/>
                        <a:t>UAA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525" marR="9525" marL="9525" anchor="ctr"/>
                </a:tc>
              </a:tr>
            </a:tbl>
          </a:graphicData>
        </a:graphic>
      </p:graphicFrame>
      <p:sp>
        <p:nvSpPr>
          <p:cNvPr id="252" name="Google Shape;252;p9"/>
          <p:cNvSpPr/>
          <p:nvPr/>
        </p:nvSpPr>
        <p:spPr>
          <a:xfrm>
            <a:off x="912526" y="764453"/>
            <a:ext cx="4384688" cy="523220"/>
          </a:xfrm>
          <a:prstGeom prst="rect">
            <a:avLst/>
          </a:prstGeom>
          <a:noFill/>
          <a:ln cap="flat" cmpd="sng" w="158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 DATES</a:t>
            </a:r>
            <a:endParaRPr b="0" i="0" sz="1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4681725" y="165283"/>
            <a:ext cx="2341398" cy="52322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edero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202</a:t>
            </a:r>
            <a:r>
              <a:rPr b="1" lang="en-US" sz="2800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5</a:t>
            </a:r>
            <a:r>
              <a:rPr b="1" i="0" lang="en-US" sz="2800" u="none" cap="none" strike="noStrik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-202</a:t>
            </a:r>
            <a:r>
              <a:rPr b="1" lang="en-US" sz="2800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6</a:t>
            </a:r>
            <a:endParaRPr b="1" i="0" sz="1800" u="none" cap="none" strike="noStrike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2639378" y="832093"/>
            <a:ext cx="2348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-US" sz="1800" u="sng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www.collegeboard.org</a:t>
            </a:r>
            <a:endParaRPr b="0" i="0" sz="18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 txBox="1"/>
          <p:nvPr/>
        </p:nvSpPr>
        <p:spPr>
          <a:xfrm>
            <a:off x="8598066" y="868306"/>
            <a:ext cx="26814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375"/>
              </a:buClr>
              <a:buSzPts val="1800"/>
              <a:buFont typeface="Calibri"/>
              <a:buNone/>
            </a:pPr>
            <a:r>
              <a:rPr b="0" i="0" lang="en-US" sz="1800" u="sng" cap="none" strike="noStrike">
                <a:solidFill>
                  <a:srgbClr val="33537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www.act.org</a:t>
            </a:r>
            <a:endParaRPr b="0" i="0" sz="1800" u="none" cap="none" strike="noStrike">
              <a:solidFill>
                <a:srgbClr val="335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6182977" y="4707050"/>
            <a:ext cx="5801700" cy="923400"/>
          </a:xfrm>
          <a:prstGeom prst="rect">
            <a:avLst/>
          </a:prstGeom>
          <a:solidFill>
            <a:schemeClr val="accent3"/>
          </a:solidFill>
          <a:ln cap="flat" cmpd="sng" w="158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Cost $6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w/Essay   $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 registration fee: $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199600" y="4707050"/>
            <a:ext cx="5652600" cy="923400"/>
          </a:xfrm>
          <a:prstGeom prst="rect">
            <a:avLst/>
          </a:prstGeom>
          <a:solidFill>
            <a:schemeClr val="accent2"/>
          </a:solidFill>
          <a:ln cap="flat" cmpd="sng" w="158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 Cost: $68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 registration fee: $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"/>
          <p:cNvSpPr txBox="1"/>
          <p:nvPr/>
        </p:nvSpPr>
        <p:spPr>
          <a:xfrm>
            <a:off x="1595735" y="5872928"/>
            <a:ext cx="8513400" cy="369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Remember to enter ERHS’s code </a:t>
            </a: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Garamond"/>
                <a:ea typeface="Garamond"/>
                <a:cs typeface="Garamond"/>
                <a:sym typeface="Garamond"/>
              </a:rPr>
              <a:t>020368</a:t>
            </a:r>
            <a:r>
              <a:rPr b="0" i="0" lang="en-US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when you register for the SAT or ACT!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4" name="Google Shape;264;p10"/>
          <p:cNvSpPr/>
          <p:nvPr/>
        </p:nvSpPr>
        <p:spPr>
          <a:xfrm>
            <a:off x="474675" y="469900"/>
            <a:ext cx="2988900" cy="59181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627956" y="635500"/>
            <a:ext cx="2697000" cy="55869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10"/>
          <p:cNvSpPr txBox="1"/>
          <p:nvPr>
            <p:ph type="title"/>
          </p:nvPr>
        </p:nvSpPr>
        <p:spPr>
          <a:xfrm>
            <a:off x="580941" y="-74774"/>
            <a:ext cx="2730300" cy="49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b="1" lang="en-US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ASVAB &amp; Practice SAT/ACT</a:t>
            </a:r>
            <a:endParaRPr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67" name="Google Shape;267;p10"/>
          <p:cNvSpPr txBox="1"/>
          <p:nvPr>
            <p:ph idx="1" type="body"/>
          </p:nvPr>
        </p:nvSpPr>
        <p:spPr>
          <a:xfrm>
            <a:off x="5140934" y="469900"/>
            <a:ext cx="5953630" cy="5405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ASVAB</a:t>
            </a:r>
            <a:r>
              <a:rPr lang="en-US"/>
              <a:t> at ERHS will be Friday, 10/22/21 and Friday, 2/18/22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Starts at 7:30am with interpretation immediately after. Students should plan to be here for about 3 hours.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Frontier Tutoring will offer practice SAT and ACT tests virtually.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Practice ACT </a:t>
            </a:r>
            <a:r>
              <a:rPr lang="en-US"/>
              <a:t>– 10/22, 2/18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Practice SAT </a:t>
            </a:r>
            <a:r>
              <a:rPr lang="en-US"/>
              <a:t>– 10/23, 2/19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To sign up for the ASVAB or practice ACT/SAT, please see Ms. Witte in the curriculum office. </a:t>
            </a:r>
            <a:endParaRPr/>
          </a:p>
        </p:txBody>
      </p:sp>
      <p:sp>
        <p:nvSpPr>
          <p:cNvPr id="268" name="Google Shape;268;p10"/>
          <p:cNvSpPr/>
          <p:nvPr/>
        </p:nvSpPr>
        <p:spPr>
          <a:xfrm>
            <a:off x="3975250" y="0"/>
            <a:ext cx="82167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89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ASVAB at ERHS will be Friday, 10/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17</a:t>
            </a: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Friday, 2/2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925" lvl="2" marL="971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Starts at 9:00am with interpretation immediately after.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925" lvl="2" marL="971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should plan to be here for about 3 hours.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925" lvl="2" marL="971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sign up for the ASVAB, please see Ms. Witte in the Curriculum Office. </a:t>
            </a:r>
            <a:endParaRPr b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58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Frontier Tutoring will offer practice SAT and ACT tests </a:t>
            </a:r>
            <a:r>
              <a:rPr b="0" i="0" lang="en-US" sz="20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virtually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925" lvl="2" marL="971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Practice ACT – 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9/13, 10/24, 11/15, 12/20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925" lvl="2" marL="971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Practice SAT – 9/2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10/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17, 10/25</a:t>
            </a: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11/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11/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11, 11/29, 12/19</a:t>
            </a: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925" lvl="2" marL="971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sign up for a practice SAT and/or ACT, go to the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0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Frontier Tutoring Website</a:t>
            </a: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 </a:t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8925" lvl="2" marL="971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Spring 202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dates TBD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ock outline" id="269" name="Google Shape;269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8515" y="3447351"/>
            <a:ext cx="1905297" cy="190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/>
          <p:nvPr>
            <p:ph type="title"/>
          </p:nvPr>
        </p:nvSpPr>
        <p:spPr>
          <a:xfrm>
            <a:off x="90146" y="59587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1" lang="en-US">
                <a:solidFill>
                  <a:srgbClr val="262626"/>
                </a:solidFill>
                <a:latin typeface="Federo"/>
                <a:ea typeface="Federo"/>
                <a:cs typeface="Federo"/>
                <a:sym typeface="Federo"/>
              </a:rPr>
              <a:t>-Letters of Recommendation-</a:t>
            </a:r>
            <a:endParaRPr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75" name="Google Shape;275;p11"/>
          <p:cNvSpPr txBox="1"/>
          <p:nvPr>
            <p:ph idx="1" type="body"/>
          </p:nvPr>
        </p:nvSpPr>
        <p:spPr>
          <a:xfrm>
            <a:off x="612396" y="2290194"/>
            <a:ext cx="7552268" cy="3803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000">
                <a:solidFill>
                  <a:srgbClr val="262626"/>
                </a:solidFill>
              </a:rPr>
              <a:t>If you would like to request a letter of recommendation, please complete the “Request for Letter of Recommendation” form and submit it to the requested author. </a:t>
            </a:r>
            <a:endParaRPr sz="2000"/>
          </a:p>
          <a:p>
            <a:pPr indent="-285750" lvl="2" marL="74295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2070"/>
              <a:buChar char="•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Printable Link HERE</a:t>
            </a:r>
            <a:endParaRPr sz="2000">
              <a:solidFill>
                <a:srgbClr val="262626"/>
              </a:solidFill>
            </a:endParaRPr>
          </a:p>
          <a:p>
            <a:pPr indent="-285750" lvl="2" marL="74295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2070"/>
              <a:buChar char="•"/>
            </a:pPr>
            <a:r>
              <a:rPr lang="en-US" sz="2000">
                <a:solidFill>
                  <a:srgbClr val="262626"/>
                </a:solidFill>
              </a:rPr>
              <a:t>Check with the person you are requesting a letter from, because they may have their own process or form they prefer.</a:t>
            </a:r>
            <a:endParaRPr sz="2000"/>
          </a:p>
          <a:p>
            <a:pPr indent="-285750" lvl="1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>
                <a:solidFill>
                  <a:srgbClr val="262626"/>
                </a:solidFill>
              </a:rPr>
              <a:t>Make sure to allow enough time (usually 2 weeks) for recommenders to write your letter. Plan ahead now!</a:t>
            </a:r>
            <a:endParaRPr sz="2000"/>
          </a:p>
        </p:txBody>
      </p:sp>
      <p:pic>
        <p:nvPicPr>
          <p:cNvPr descr="Open envelope" id="276" name="Google Shape;27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5026" y="2757636"/>
            <a:ext cx="2739728" cy="2739728"/>
          </a:xfrm>
          <a:prstGeom prst="rect">
            <a:avLst/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Custom 3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1A3E75"/>
      </a:accent1>
      <a:accent2>
        <a:srgbClr val="2E83C3"/>
      </a:accent2>
      <a:accent3>
        <a:srgbClr val="46BBD0"/>
      </a:accent3>
      <a:accent4>
        <a:srgbClr val="5D7273"/>
      </a:accent4>
      <a:accent5>
        <a:srgbClr val="5275B0"/>
      </a:accent5>
      <a:accent6>
        <a:srgbClr val="7192B4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acet">
  <a:themeElements>
    <a:clrScheme name="Custom 3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1A3E75"/>
      </a:accent1>
      <a:accent2>
        <a:srgbClr val="2E83C3"/>
      </a:accent2>
      <a:accent3>
        <a:srgbClr val="46BBD0"/>
      </a:accent3>
      <a:accent4>
        <a:srgbClr val="5D7273"/>
      </a:accent4>
      <a:accent5>
        <a:srgbClr val="5275B0"/>
      </a:accent5>
      <a:accent6>
        <a:srgbClr val="7192B4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2019-09-16T20:17:01Z</dcterms:created>
  <dc:creator>Microsoft Office User</dc:creator>
</cp:coreProperties>
</file>